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Default Extension="jpg" ContentType="image/jpg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32677" y="758543"/>
            <a:ext cx="10206990" cy="528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2F768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2E778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2F768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2E778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2F768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2F768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56237" y="9519864"/>
            <a:ext cx="12647862" cy="143852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2677" y="758543"/>
            <a:ext cx="10206990" cy="1037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2F768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6559" y="2083382"/>
            <a:ext cx="17705705" cy="7331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2E778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9319372" y="10259140"/>
            <a:ext cx="3324859" cy="318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Relationship Id="rId4" Type="http://schemas.openxmlformats.org/officeDocument/2006/relationships/image" Target="../media/image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Relationship Id="rId4" Type="http://schemas.openxmlformats.org/officeDocument/2006/relationships/image" Target="../media/image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Relationship Id="rId4" Type="http://schemas.openxmlformats.org/officeDocument/2006/relationships/image" Target="../media/image18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Relationship Id="rId4" Type="http://schemas.openxmlformats.org/officeDocument/2006/relationships/image" Target="../media/image4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Relationship Id="rId4" Type="http://schemas.openxmlformats.org/officeDocument/2006/relationships/image" Target="../media/image5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Relationship Id="rId4" Type="http://schemas.openxmlformats.org/officeDocument/2006/relationships/image" Target="../media/image5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Relationship Id="rId4" Type="http://schemas.openxmlformats.org/officeDocument/2006/relationships/image" Target="../media/image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jpg"/><Relationship Id="rId4" Type="http://schemas.openxmlformats.org/officeDocument/2006/relationships/image" Target="../media/image5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0.jpg"/><Relationship Id="rId4" Type="http://schemas.openxmlformats.org/officeDocument/2006/relationships/image" Target="../media/image5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32.jpg"/><Relationship Id="rId4" Type="http://schemas.openxmlformats.org/officeDocument/2006/relationships/image" Target="../media/image5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jpg"/><Relationship Id="rId4" Type="http://schemas.openxmlformats.org/officeDocument/2006/relationships/image" Target="../media/image5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36.jpg"/><Relationship Id="rId4" Type="http://schemas.openxmlformats.org/officeDocument/2006/relationships/image" Target="../media/image5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38.jpg"/><Relationship Id="rId4" Type="http://schemas.openxmlformats.org/officeDocument/2006/relationships/image" Target="../media/image5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Relationship Id="rId3" Type="http://schemas.openxmlformats.org/officeDocument/2006/relationships/image" Target="../media/image40.jpg"/><Relationship Id="rId4" Type="http://schemas.openxmlformats.org/officeDocument/2006/relationships/image" Target="../media/image5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jpg"/><Relationship Id="rId4" Type="http://schemas.openxmlformats.org/officeDocument/2006/relationships/image" Target="../media/image5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jpg"/><Relationship Id="rId4" Type="http://schemas.openxmlformats.org/officeDocument/2006/relationships/image" Target="../media/image18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jpg"/><Relationship Id="rId4" Type="http://schemas.openxmlformats.org/officeDocument/2006/relationships/image" Target="../media/image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jpg"/><Relationship Id="rId4" Type="http://schemas.openxmlformats.org/officeDocument/2006/relationships/image" Target="../media/image5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jpg"/><Relationship Id="rId4" Type="http://schemas.openxmlformats.org/officeDocument/2006/relationships/image" Target="../media/image5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Relationship Id="rId3" Type="http://schemas.openxmlformats.org/officeDocument/2006/relationships/image" Target="../media/image52.jpg"/><Relationship Id="rId4" Type="http://schemas.openxmlformats.org/officeDocument/2006/relationships/image" Target="../media/image5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Relationship Id="rId3" Type="http://schemas.openxmlformats.org/officeDocument/2006/relationships/image" Target="../media/image54.jpg"/><Relationship Id="rId4" Type="http://schemas.openxmlformats.org/officeDocument/2006/relationships/image" Target="../media/image5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Relationship Id="rId3" Type="http://schemas.openxmlformats.org/officeDocument/2006/relationships/image" Target="../media/image56.jpg"/><Relationship Id="rId4" Type="http://schemas.openxmlformats.org/officeDocument/2006/relationships/image" Target="../media/image4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png"/><Relationship Id="rId3" Type="http://schemas.openxmlformats.org/officeDocument/2006/relationships/image" Target="../media/image58.jpg"/><Relationship Id="rId4" Type="http://schemas.openxmlformats.org/officeDocument/2006/relationships/image" Target="../media/image18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png"/><Relationship Id="rId3" Type="http://schemas.openxmlformats.org/officeDocument/2006/relationships/image" Target="../media/image60.jpg"/><Relationship Id="rId4" Type="http://schemas.openxmlformats.org/officeDocument/2006/relationships/image" Target="../media/image5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png"/><Relationship Id="rId3" Type="http://schemas.openxmlformats.org/officeDocument/2006/relationships/image" Target="../media/image62.jpg"/><Relationship Id="rId4" Type="http://schemas.openxmlformats.org/officeDocument/2006/relationships/image" Target="../media/image18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png"/><Relationship Id="rId3" Type="http://schemas.openxmlformats.org/officeDocument/2006/relationships/image" Target="../media/image64.jpg"/><Relationship Id="rId4" Type="http://schemas.openxmlformats.org/officeDocument/2006/relationships/image" Target="../media/image18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png"/><Relationship Id="rId3" Type="http://schemas.openxmlformats.org/officeDocument/2006/relationships/image" Target="../media/image66.jpg"/><Relationship Id="rId4" Type="http://schemas.openxmlformats.org/officeDocument/2006/relationships/image" Target="../media/image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png"/><Relationship Id="rId3" Type="http://schemas.openxmlformats.org/officeDocument/2006/relationships/image" Target="../media/image68.jpg"/><Relationship Id="rId4" Type="http://schemas.openxmlformats.org/officeDocument/2006/relationships/image" Target="../media/image5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png"/><Relationship Id="rId3" Type="http://schemas.openxmlformats.org/officeDocument/2006/relationships/image" Target="../media/image70.jpg"/><Relationship Id="rId4" Type="http://schemas.openxmlformats.org/officeDocument/2006/relationships/image" Target="../media/image5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png"/><Relationship Id="rId3" Type="http://schemas.openxmlformats.org/officeDocument/2006/relationships/image" Target="../media/image72.jpg"/><Relationship Id="rId4" Type="http://schemas.openxmlformats.org/officeDocument/2006/relationships/image" Target="../media/image18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png"/><Relationship Id="rId3" Type="http://schemas.openxmlformats.org/officeDocument/2006/relationships/image" Target="../media/image74.jpg"/><Relationship Id="rId4" Type="http://schemas.openxmlformats.org/officeDocument/2006/relationships/image" Target="../media/image18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png"/><Relationship Id="rId3" Type="http://schemas.openxmlformats.org/officeDocument/2006/relationships/image" Target="../media/image76.jpg"/><Relationship Id="rId4" Type="http://schemas.openxmlformats.org/officeDocument/2006/relationships/image" Target="../media/image4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png"/><Relationship Id="rId3" Type="http://schemas.openxmlformats.org/officeDocument/2006/relationships/image" Target="../media/image78.jpg"/><Relationship Id="rId4" Type="http://schemas.openxmlformats.org/officeDocument/2006/relationships/image" Target="../media/image18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png"/><Relationship Id="rId3" Type="http://schemas.openxmlformats.org/officeDocument/2006/relationships/image" Target="../media/image80.jpg"/><Relationship Id="rId4" Type="http://schemas.openxmlformats.org/officeDocument/2006/relationships/image" Target="../media/image5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png"/><Relationship Id="rId3" Type="http://schemas.openxmlformats.org/officeDocument/2006/relationships/image" Target="../media/image82.jpg"/><Relationship Id="rId4" Type="http://schemas.openxmlformats.org/officeDocument/2006/relationships/image" Target="../media/image5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png"/><Relationship Id="rId3" Type="http://schemas.openxmlformats.org/officeDocument/2006/relationships/image" Target="../media/image84.jpg"/><Relationship Id="rId4" Type="http://schemas.openxmlformats.org/officeDocument/2006/relationships/image" Target="../media/image5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png"/><Relationship Id="rId3" Type="http://schemas.openxmlformats.org/officeDocument/2006/relationships/image" Target="../media/image86.jpg"/><Relationship Id="rId4" Type="http://schemas.openxmlformats.org/officeDocument/2006/relationships/image" Target="../media/image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png"/><Relationship Id="rId3" Type="http://schemas.openxmlformats.org/officeDocument/2006/relationships/image" Target="../media/image88.jpg"/><Relationship Id="rId4" Type="http://schemas.openxmlformats.org/officeDocument/2006/relationships/image" Target="../media/image5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9.png"/><Relationship Id="rId3" Type="http://schemas.openxmlformats.org/officeDocument/2006/relationships/image" Target="../media/image90.jpg"/><Relationship Id="rId4" Type="http://schemas.openxmlformats.org/officeDocument/2006/relationships/image" Target="../media/image18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hyperlink" Target="http://www.elections.gov.cy/" TargetMode="External"/><Relationship Id="rId4" Type="http://schemas.openxmlformats.org/officeDocument/2006/relationships/image" Target="../media/image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elections.gov.cy/moi/elections/elections.nsf/electionstaec_el/electionstaec_el?OpenDocument" TargetMode="External"/><Relationship Id="rId3" Type="http://schemas.openxmlformats.org/officeDocument/2006/relationships/hyperlink" Target="https://www.elections.gov.cy/moi/elections/elections.nsf/electionstagb_el/electionstagb_el?OpenDocument" TargetMode="External"/><Relationship Id="rId4" Type="http://schemas.openxmlformats.org/officeDocument/2006/relationships/hyperlink" Target="https://www.elections.gov.cy/moi/elections/elections.nsf/electionstafc_el/electionstafc_el?OpenDocument" TargetMode="External"/><Relationship Id="rId5" Type="http://schemas.openxmlformats.org/officeDocument/2006/relationships/image" Target="../media/image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30954" y="10627645"/>
            <a:ext cx="2955925" cy="1511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ΚΥΠΡΙΑΚΗ</a:t>
            </a:r>
            <a:r>
              <a:rPr dirty="0" sz="8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ΔΗΜΟΚΡΑΤΙΑ</a:t>
            </a:r>
            <a:r>
              <a:rPr dirty="0" sz="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ΠΝΕΥΜΑΤΙΚΑ</a:t>
            </a:r>
            <a:r>
              <a:rPr dirty="0" sz="8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ΔΙΚΑΙΩΜΑΤΑ</a:t>
            </a:r>
            <a:r>
              <a:rPr dirty="0" sz="8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302168" y="8879803"/>
            <a:ext cx="3987165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b="1">
                <a:solidFill>
                  <a:srgbClr val="FFFFFF"/>
                </a:solidFill>
                <a:latin typeface="Arial"/>
                <a:cs typeface="Arial"/>
              </a:rPr>
              <a:t>ΥΠΟΥΡΓΕΙΟ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0" b="1">
                <a:solidFill>
                  <a:srgbClr val="FFFFFF"/>
                </a:solidFill>
                <a:latin typeface="Arial"/>
                <a:cs typeface="Arial"/>
              </a:rPr>
              <a:t>ΕΣΩΤΕΡΙΚΩΝ</a:t>
            </a:r>
            <a:endParaRPr sz="24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4335" y="5349335"/>
            <a:ext cx="5855970" cy="5276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96BAC3"/>
                </a:solidFill>
              </a:rPr>
              <a:t>Έγκυρα</a:t>
            </a:r>
            <a:r>
              <a:rPr dirty="0" spc="-85">
                <a:solidFill>
                  <a:srgbClr val="96BAC3"/>
                </a:solidFill>
              </a:rPr>
              <a:t> </a:t>
            </a:r>
            <a:r>
              <a:rPr dirty="0">
                <a:solidFill>
                  <a:srgbClr val="96BAC3"/>
                </a:solidFill>
              </a:rPr>
              <a:t>–</a:t>
            </a:r>
            <a:r>
              <a:rPr dirty="0" spc="-190">
                <a:solidFill>
                  <a:srgbClr val="96BAC3"/>
                </a:solidFill>
              </a:rPr>
              <a:t> </a:t>
            </a:r>
            <a:r>
              <a:rPr dirty="0">
                <a:solidFill>
                  <a:srgbClr val="96BAC3"/>
                </a:solidFill>
              </a:rPr>
              <a:t>Άκυρα</a:t>
            </a:r>
            <a:r>
              <a:rPr dirty="0" spc="-90">
                <a:solidFill>
                  <a:srgbClr val="96BAC3"/>
                </a:solidFill>
              </a:rPr>
              <a:t> </a:t>
            </a:r>
            <a:r>
              <a:rPr dirty="0" spc="-10">
                <a:solidFill>
                  <a:srgbClr val="96BAC3"/>
                </a:solidFill>
              </a:rPr>
              <a:t>Ψηφοδέλτια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847" y="0"/>
            <a:ext cx="11749589" cy="6729847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942974" y="10267782"/>
            <a:ext cx="3276600" cy="4781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950">
                <a:solidFill>
                  <a:srgbClr val="96BAC3"/>
                </a:solidFill>
                <a:latin typeface="Carlito"/>
                <a:cs typeface="Carlito"/>
              </a:rPr>
              <a:t>Μάϊος</a:t>
            </a:r>
            <a:r>
              <a:rPr dirty="0" sz="2950" spc="-15">
                <a:solidFill>
                  <a:srgbClr val="96BAC3"/>
                </a:solidFill>
                <a:latin typeface="Carlito"/>
                <a:cs typeface="Carlito"/>
              </a:rPr>
              <a:t> </a:t>
            </a:r>
            <a:r>
              <a:rPr dirty="0" sz="2950">
                <a:solidFill>
                  <a:srgbClr val="96BAC3"/>
                </a:solidFill>
                <a:latin typeface="Carlito"/>
                <a:cs typeface="Carlito"/>
              </a:rPr>
              <a:t>-</a:t>
            </a:r>
            <a:r>
              <a:rPr dirty="0" sz="2950" spc="5">
                <a:solidFill>
                  <a:srgbClr val="96BAC3"/>
                </a:solidFill>
                <a:latin typeface="Carlito"/>
                <a:cs typeface="Carlito"/>
              </a:rPr>
              <a:t> </a:t>
            </a:r>
            <a:r>
              <a:rPr dirty="0" sz="2950">
                <a:solidFill>
                  <a:srgbClr val="96BAC3"/>
                </a:solidFill>
                <a:latin typeface="Carlito"/>
                <a:cs typeface="Carlito"/>
              </a:rPr>
              <a:t>Ιούνιος</a:t>
            </a:r>
            <a:r>
              <a:rPr dirty="0" sz="2950" spc="-5">
                <a:solidFill>
                  <a:srgbClr val="96BAC3"/>
                </a:solidFill>
                <a:latin typeface="Carlito"/>
                <a:cs typeface="Carlito"/>
              </a:rPr>
              <a:t> </a:t>
            </a:r>
            <a:r>
              <a:rPr dirty="0" sz="2950" spc="-20">
                <a:solidFill>
                  <a:srgbClr val="96BAC3"/>
                </a:solidFill>
                <a:latin typeface="Carlito"/>
                <a:cs typeface="Carlito"/>
              </a:rPr>
              <a:t>2024</a:t>
            </a:r>
            <a:endParaRPr sz="29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06559" y="1616465"/>
            <a:ext cx="17563465" cy="6530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75" b="1">
                <a:solidFill>
                  <a:srgbClr val="E28B18"/>
                </a:solidFill>
                <a:latin typeface="Arial"/>
                <a:cs typeface="Arial"/>
              </a:rPr>
              <a:t>Ειδικές</a:t>
            </a:r>
            <a:r>
              <a:rPr dirty="0" sz="3300" spc="270" b="1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3300" spc="75" b="1">
                <a:solidFill>
                  <a:srgbClr val="E28B18"/>
                </a:solidFill>
                <a:latin typeface="Arial"/>
                <a:cs typeface="Arial"/>
              </a:rPr>
              <a:t>περιπτώσεις</a:t>
            </a:r>
            <a:endParaRPr sz="3300">
              <a:latin typeface="Arial"/>
              <a:cs typeface="Arial"/>
            </a:endParaRPr>
          </a:p>
          <a:p>
            <a:pPr marL="483234" marR="43180" indent="-471170">
              <a:lnSpc>
                <a:spcPct val="119900"/>
              </a:lnSpc>
              <a:spcBef>
                <a:spcPts val="3035"/>
              </a:spcBef>
              <a:buClr>
                <a:srgbClr val="2E7787"/>
              </a:buClr>
              <a:buSzPct val="119696"/>
              <a:buChar char="•"/>
              <a:tabLst>
                <a:tab pos="483234" algn="l"/>
              </a:tabLst>
            </a:pPr>
            <a:r>
              <a:rPr dirty="0" sz="3300">
                <a:solidFill>
                  <a:srgbClr val="2F7686"/>
                </a:solidFill>
                <a:latin typeface="Arial"/>
                <a:cs typeface="Arial"/>
              </a:rPr>
              <a:t>Στην</a:t>
            </a:r>
            <a:r>
              <a:rPr dirty="0" sz="3300" spc="285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>
                <a:solidFill>
                  <a:srgbClr val="2F7686"/>
                </a:solidFill>
                <a:latin typeface="Arial"/>
                <a:cs typeface="Arial"/>
              </a:rPr>
              <a:t>περίπτωση</a:t>
            </a:r>
            <a:r>
              <a:rPr dirty="0" sz="3300" spc="315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F7686"/>
                </a:solidFill>
                <a:latin typeface="Arial"/>
                <a:cs typeface="Arial"/>
              </a:rPr>
              <a:t>που</a:t>
            </a:r>
            <a:r>
              <a:rPr dirty="0" sz="3300" spc="295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60">
                <a:solidFill>
                  <a:srgbClr val="2F7686"/>
                </a:solidFill>
                <a:latin typeface="Arial"/>
                <a:cs typeface="Arial"/>
              </a:rPr>
              <a:t>ο/η</a:t>
            </a:r>
            <a:r>
              <a:rPr dirty="0" sz="3300" spc="285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>
                <a:solidFill>
                  <a:srgbClr val="2F7686"/>
                </a:solidFill>
                <a:latin typeface="Arial"/>
                <a:cs typeface="Arial"/>
              </a:rPr>
              <a:t>εκλογέας</a:t>
            </a:r>
            <a:r>
              <a:rPr dirty="0" sz="3300" spc="310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>
                <a:solidFill>
                  <a:srgbClr val="2F7686"/>
                </a:solidFill>
                <a:latin typeface="Arial"/>
                <a:cs typeface="Arial"/>
              </a:rPr>
              <a:t>ψηφίσει</a:t>
            </a:r>
            <a:r>
              <a:rPr dirty="0" sz="3300" spc="315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55">
                <a:solidFill>
                  <a:srgbClr val="2F7686"/>
                </a:solidFill>
                <a:latin typeface="Arial"/>
                <a:cs typeface="Arial"/>
              </a:rPr>
              <a:t>ένα</a:t>
            </a:r>
            <a:r>
              <a:rPr dirty="0" sz="3300" spc="285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75">
                <a:solidFill>
                  <a:srgbClr val="2F7686"/>
                </a:solidFill>
                <a:latin typeface="Arial"/>
                <a:cs typeface="Arial"/>
              </a:rPr>
              <a:t>κομματικό</a:t>
            </a:r>
            <a:r>
              <a:rPr dirty="0" sz="3300" spc="295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90">
                <a:solidFill>
                  <a:srgbClr val="2F7686"/>
                </a:solidFill>
                <a:latin typeface="Arial"/>
                <a:cs typeface="Arial"/>
              </a:rPr>
              <a:t>συνδυασμό</a:t>
            </a:r>
            <a:r>
              <a:rPr dirty="0" sz="3300" spc="315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50">
                <a:solidFill>
                  <a:srgbClr val="2F7686"/>
                </a:solidFill>
                <a:latin typeface="Arial"/>
                <a:cs typeface="Arial"/>
              </a:rPr>
              <a:t>και</a:t>
            </a:r>
            <a:r>
              <a:rPr dirty="0" sz="3300" spc="275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65">
                <a:solidFill>
                  <a:srgbClr val="2F7686"/>
                </a:solidFill>
                <a:latin typeface="Arial"/>
                <a:cs typeface="Arial"/>
              </a:rPr>
              <a:t>ταυτόχρονα </a:t>
            </a:r>
            <a:r>
              <a:rPr dirty="0" sz="3300" spc="85">
                <a:solidFill>
                  <a:srgbClr val="2F7686"/>
                </a:solidFill>
                <a:latin typeface="Arial"/>
                <a:cs typeface="Arial"/>
              </a:rPr>
              <a:t>σημειώσει</a:t>
            </a:r>
            <a:r>
              <a:rPr dirty="0" sz="3300" spc="315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75">
                <a:solidFill>
                  <a:srgbClr val="2F7686"/>
                </a:solidFill>
                <a:latin typeface="Arial"/>
                <a:cs typeface="Arial"/>
              </a:rPr>
              <a:t>σταυρό</a:t>
            </a:r>
            <a:r>
              <a:rPr dirty="0" sz="3300" spc="295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F7686"/>
                </a:solidFill>
                <a:latin typeface="Arial"/>
                <a:cs typeface="Arial"/>
              </a:rPr>
              <a:t>ή</a:t>
            </a:r>
            <a:r>
              <a:rPr dirty="0" sz="3300" spc="265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>
                <a:solidFill>
                  <a:srgbClr val="2F7686"/>
                </a:solidFill>
                <a:latin typeface="Arial"/>
                <a:cs typeface="Arial"/>
              </a:rPr>
              <a:t>σταυρούς</a:t>
            </a:r>
            <a:r>
              <a:rPr dirty="0" sz="3300" spc="300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>
                <a:solidFill>
                  <a:srgbClr val="2F7686"/>
                </a:solidFill>
                <a:latin typeface="Arial"/>
                <a:cs typeface="Arial"/>
              </a:rPr>
              <a:t>προτίμησης</a:t>
            </a:r>
            <a:r>
              <a:rPr dirty="0" sz="3300" spc="300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F7686"/>
                </a:solidFill>
                <a:latin typeface="Arial"/>
                <a:cs typeface="Arial"/>
              </a:rPr>
              <a:t>σε</a:t>
            </a:r>
            <a:r>
              <a:rPr dirty="0" sz="3300" spc="280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5">
                <a:solidFill>
                  <a:srgbClr val="2F7686"/>
                </a:solidFill>
                <a:latin typeface="Arial"/>
                <a:cs typeface="Arial"/>
              </a:rPr>
              <a:t>υποψήφιους</a:t>
            </a:r>
            <a:r>
              <a:rPr dirty="0" sz="3300" spc="305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65">
                <a:solidFill>
                  <a:srgbClr val="2F7686"/>
                </a:solidFill>
                <a:latin typeface="Arial"/>
                <a:cs typeface="Arial"/>
              </a:rPr>
              <a:t>άλλου</a:t>
            </a:r>
            <a:r>
              <a:rPr dirty="0" sz="3300" spc="275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5">
                <a:solidFill>
                  <a:srgbClr val="2F7686"/>
                </a:solidFill>
                <a:latin typeface="Arial"/>
                <a:cs typeface="Arial"/>
              </a:rPr>
              <a:t>συνδυασμού, </a:t>
            </a:r>
            <a:r>
              <a:rPr dirty="0" sz="3300" spc="90" b="1">
                <a:solidFill>
                  <a:srgbClr val="2F7686"/>
                </a:solidFill>
                <a:latin typeface="Arial"/>
                <a:cs typeface="Arial"/>
              </a:rPr>
              <a:t>υπερισχύει</a:t>
            </a:r>
            <a:r>
              <a:rPr dirty="0" sz="3300" spc="2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η</a:t>
            </a:r>
            <a:r>
              <a:rPr dirty="0" sz="3300" spc="24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70" b="1">
                <a:solidFill>
                  <a:srgbClr val="2F7686"/>
                </a:solidFill>
                <a:latin typeface="Arial"/>
                <a:cs typeface="Arial"/>
              </a:rPr>
              <a:t>ψήφος</a:t>
            </a:r>
            <a:r>
              <a:rPr dirty="0" sz="3300" spc="26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που</a:t>
            </a:r>
            <a:r>
              <a:rPr dirty="0" sz="3300" spc="254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75" b="1">
                <a:solidFill>
                  <a:srgbClr val="2F7686"/>
                </a:solidFill>
                <a:latin typeface="Arial"/>
                <a:cs typeface="Arial"/>
              </a:rPr>
              <a:t>δόθηκε</a:t>
            </a:r>
            <a:r>
              <a:rPr dirty="0" sz="3300" spc="26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στο</a:t>
            </a:r>
            <a:r>
              <a:rPr dirty="0" sz="3300" spc="34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συνδυασμό</a:t>
            </a:r>
            <a:r>
              <a:rPr dirty="0" sz="3300" spc="85">
                <a:solidFill>
                  <a:srgbClr val="2F7686"/>
                </a:solidFill>
                <a:latin typeface="Arial"/>
                <a:cs typeface="Arial"/>
              </a:rPr>
              <a:t>.</a:t>
            </a:r>
            <a:r>
              <a:rPr dirty="0" sz="3300" spc="235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F7686"/>
                </a:solidFill>
                <a:latin typeface="Arial"/>
                <a:cs typeface="Arial"/>
              </a:rPr>
              <a:t>Το</a:t>
            </a:r>
            <a:r>
              <a:rPr dirty="0" sz="3300" spc="250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5">
                <a:solidFill>
                  <a:srgbClr val="2F7686"/>
                </a:solidFill>
                <a:latin typeface="Arial"/>
                <a:cs typeface="Arial"/>
              </a:rPr>
              <a:t>ψηφοδέλτιο</a:t>
            </a:r>
            <a:r>
              <a:rPr dirty="0" sz="3300" spc="290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75">
                <a:solidFill>
                  <a:srgbClr val="2F7686"/>
                </a:solidFill>
                <a:latin typeface="Arial"/>
                <a:cs typeface="Arial"/>
              </a:rPr>
              <a:t>είναι</a:t>
            </a:r>
            <a:r>
              <a:rPr dirty="0" sz="3300" spc="260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>
                <a:solidFill>
                  <a:srgbClr val="2F7686"/>
                </a:solidFill>
                <a:latin typeface="Arial"/>
                <a:cs typeface="Arial"/>
              </a:rPr>
              <a:t>έγκυρο</a:t>
            </a:r>
            <a:r>
              <a:rPr dirty="0" sz="3300" spc="275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-25">
                <a:solidFill>
                  <a:srgbClr val="2F7686"/>
                </a:solidFill>
                <a:latin typeface="Arial"/>
                <a:cs typeface="Arial"/>
              </a:rPr>
              <a:t>σ' </a:t>
            </a:r>
            <a:r>
              <a:rPr dirty="0" sz="3300">
                <a:solidFill>
                  <a:srgbClr val="2F7686"/>
                </a:solidFill>
                <a:latin typeface="Arial"/>
                <a:cs typeface="Arial"/>
              </a:rPr>
              <a:t>ότι</a:t>
            </a:r>
            <a:r>
              <a:rPr dirty="0" sz="3300" spc="295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75">
                <a:solidFill>
                  <a:srgbClr val="2F7686"/>
                </a:solidFill>
                <a:latin typeface="Arial"/>
                <a:cs typeface="Arial"/>
              </a:rPr>
              <a:t>αφορά</a:t>
            </a:r>
            <a:r>
              <a:rPr dirty="0" sz="3300" spc="310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60">
                <a:solidFill>
                  <a:srgbClr val="2F7686"/>
                </a:solidFill>
                <a:latin typeface="Arial"/>
                <a:cs typeface="Arial"/>
              </a:rPr>
              <a:t>την</a:t>
            </a:r>
            <a:r>
              <a:rPr dirty="0" sz="3300" spc="295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>
                <a:solidFill>
                  <a:srgbClr val="2F7686"/>
                </a:solidFill>
                <a:latin typeface="Arial"/>
                <a:cs typeface="Arial"/>
              </a:rPr>
              <a:t>κομματική</a:t>
            </a:r>
            <a:r>
              <a:rPr dirty="0" sz="3300" spc="310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75">
                <a:solidFill>
                  <a:srgbClr val="2F7686"/>
                </a:solidFill>
                <a:latin typeface="Arial"/>
                <a:cs typeface="Arial"/>
              </a:rPr>
              <a:t>ψήφο,</a:t>
            </a:r>
            <a:r>
              <a:rPr dirty="0" sz="3300" spc="320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50">
                <a:solidFill>
                  <a:srgbClr val="2F7686"/>
                </a:solidFill>
                <a:latin typeface="Arial"/>
                <a:cs typeface="Arial"/>
              </a:rPr>
              <a:t>ενώ</a:t>
            </a:r>
            <a:r>
              <a:rPr dirty="0" sz="3300" spc="455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i="1">
                <a:solidFill>
                  <a:srgbClr val="2F7686"/>
                </a:solidFill>
                <a:latin typeface="Arial"/>
                <a:cs typeface="Arial"/>
              </a:rPr>
              <a:t>ο</a:t>
            </a:r>
            <a:r>
              <a:rPr dirty="0" sz="3300">
                <a:solidFill>
                  <a:srgbClr val="2F7686"/>
                </a:solidFill>
                <a:latin typeface="Arial"/>
                <a:cs typeface="Arial"/>
              </a:rPr>
              <a:t>ι</a:t>
            </a:r>
            <a:r>
              <a:rPr dirty="0" sz="3300" spc="285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75">
                <a:solidFill>
                  <a:srgbClr val="2F7686"/>
                </a:solidFill>
                <a:latin typeface="Arial"/>
                <a:cs typeface="Arial"/>
              </a:rPr>
              <a:t>σταυροί</a:t>
            </a:r>
            <a:r>
              <a:rPr dirty="0" sz="3300" spc="330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>
                <a:solidFill>
                  <a:srgbClr val="2F7686"/>
                </a:solidFill>
                <a:latin typeface="Arial"/>
                <a:cs typeface="Arial"/>
              </a:rPr>
              <a:t>προτίμησης</a:t>
            </a:r>
            <a:r>
              <a:rPr dirty="0" sz="3300" spc="320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F7686"/>
                </a:solidFill>
                <a:latin typeface="Arial"/>
                <a:cs typeface="Arial"/>
              </a:rPr>
              <a:t>που</a:t>
            </a:r>
            <a:r>
              <a:rPr dirty="0" sz="3300" spc="310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>
                <a:solidFill>
                  <a:srgbClr val="2F7686"/>
                </a:solidFill>
                <a:latin typeface="Arial"/>
                <a:cs typeface="Arial"/>
              </a:rPr>
              <a:t>σημειώθηκαν</a:t>
            </a:r>
            <a:r>
              <a:rPr dirty="0" sz="3300" spc="330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-25">
                <a:solidFill>
                  <a:srgbClr val="2F7686"/>
                </a:solidFill>
                <a:latin typeface="Arial"/>
                <a:cs typeface="Arial"/>
              </a:rPr>
              <a:t>σε </a:t>
            </a:r>
            <a:r>
              <a:rPr dirty="0" sz="3300" spc="85">
                <a:solidFill>
                  <a:srgbClr val="2F7686"/>
                </a:solidFill>
                <a:latin typeface="Arial"/>
                <a:cs typeface="Arial"/>
              </a:rPr>
              <a:t>υποψήφιους</a:t>
            </a:r>
            <a:r>
              <a:rPr dirty="0" sz="3300" spc="315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65">
                <a:solidFill>
                  <a:srgbClr val="2F7686"/>
                </a:solidFill>
                <a:latin typeface="Arial"/>
                <a:cs typeface="Arial"/>
              </a:rPr>
              <a:t>άλλου</a:t>
            </a:r>
            <a:r>
              <a:rPr dirty="0" sz="3300" spc="300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90">
                <a:solidFill>
                  <a:srgbClr val="2F7686"/>
                </a:solidFill>
                <a:latin typeface="Arial"/>
                <a:cs typeface="Arial"/>
              </a:rPr>
              <a:t>συνδυασμού,</a:t>
            </a:r>
            <a:r>
              <a:rPr dirty="0" sz="3300" spc="325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F7686"/>
                </a:solidFill>
                <a:latin typeface="Arial"/>
                <a:cs typeface="Arial"/>
              </a:rPr>
              <a:t>θα</a:t>
            </a:r>
            <a:r>
              <a:rPr dirty="0" sz="3300" spc="295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75">
                <a:solidFill>
                  <a:srgbClr val="2F7686"/>
                </a:solidFill>
                <a:latin typeface="Arial"/>
                <a:cs typeface="Arial"/>
              </a:rPr>
              <a:t>αγνοηθούν</a:t>
            </a:r>
            <a:endParaRPr sz="3300">
              <a:latin typeface="Arial"/>
              <a:cs typeface="Arial"/>
            </a:endParaRPr>
          </a:p>
          <a:p>
            <a:pPr marL="483234" marR="5080" indent="-471170">
              <a:lnSpc>
                <a:spcPct val="119900"/>
              </a:lnSpc>
              <a:spcBef>
                <a:spcPts val="1485"/>
              </a:spcBef>
              <a:buClr>
                <a:srgbClr val="2E7787"/>
              </a:buClr>
              <a:buSzPct val="119696"/>
              <a:buChar char="•"/>
              <a:tabLst>
                <a:tab pos="483234" algn="l"/>
              </a:tabLst>
            </a:pPr>
            <a:r>
              <a:rPr dirty="0" sz="3300" spc="85">
                <a:solidFill>
                  <a:srgbClr val="2F7686"/>
                </a:solidFill>
                <a:latin typeface="Arial"/>
                <a:cs typeface="Arial"/>
              </a:rPr>
              <a:t>Ψηφοδέλτια</a:t>
            </a:r>
            <a:r>
              <a:rPr dirty="0" sz="3300" spc="325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F7686"/>
                </a:solidFill>
                <a:latin typeface="Arial"/>
                <a:cs typeface="Arial"/>
              </a:rPr>
              <a:t>που</a:t>
            </a:r>
            <a:r>
              <a:rPr dirty="0" sz="3300" spc="305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75">
                <a:solidFill>
                  <a:srgbClr val="2F7686"/>
                </a:solidFill>
                <a:latin typeface="Arial"/>
                <a:cs typeface="Arial"/>
              </a:rPr>
              <a:t>περιέχουν</a:t>
            </a:r>
            <a:r>
              <a:rPr dirty="0" sz="3300" spc="425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σε</a:t>
            </a:r>
            <a:r>
              <a:rPr dirty="0" sz="3300" spc="28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55" b="1">
                <a:solidFill>
                  <a:srgbClr val="2F7686"/>
                </a:solidFill>
                <a:latin typeface="Arial"/>
                <a:cs typeface="Arial"/>
              </a:rPr>
              <a:t>οποιοδήποτε</a:t>
            </a:r>
            <a:r>
              <a:rPr dirty="0" sz="3300" spc="32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65" b="1">
                <a:solidFill>
                  <a:srgbClr val="2F7686"/>
                </a:solidFill>
                <a:latin typeface="Arial"/>
                <a:cs typeface="Arial"/>
              </a:rPr>
              <a:t>μέρος</a:t>
            </a:r>
            <a:r>
              <a:rPr dirty="0" sz="3300" spc="30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60" b="1">
                <a:solidFill>
                  <a:srgbClr val="2F7686"/>
                </a:solidFill>
                <a:latin typeface="Arial"/>
                <a:cs typeface="Arial"/>
              </a:rPr>
              <a:t>της</a:t>
            </a:r>
            <a:r>
              <a:rPr dirty="0" sz="3300" spc="29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75" b="1">
                <a:solidFill>
                  <a:srgbClr val="2F7686"/>
                </a:solidFill>
                <a:latin typeface="Arial"/>
                <a:cs typeface="Arial"/>
              </a:rPr>
              <a:t>στήλης</a:t>
            </a:r>
            <a:r>
              <a:rPr dirty="0" sz="3300" spc="41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F7686"/>
                </a:solidFill>
                <a:latin typeface="Arial"/>
                <a:cs typeface="Arial"/>
              </a:rPr>
              <a:t>που</a:t>
            </a:r>
            <a:r>
              <a:rPr dirty="0" sz="3300" spc="300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5">
                <a:solidFill>
                  <a:srgbClr val="2F7686"/>
                </a:solidFill>
                <a:latin typeface="Arial"/>
                <a:cs typeface="Arial"/>
              </a:rPr>
              <a:t>αντιστοιχεί</a:t>
            </a:r>
            <a:r>
              <a:rPr dirty="0" sz="3300" spc="325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-25">
                <a:solidFill>
                  <a:srgbClr val="2F7686"/>
                </a:solidFill>
                <a:latin typeface="Arial"/>
                <a:cs typeface="Arial"/>
              </a:rPr>
              <a:t>σε </a:t>
            </a:r>
            <a:r>
              <a:rPr dirty="0" sz="3300" spc="85" i="1">
                <a:solidFill>
                  <a:srgbClr val="2F7686"/>
                </a:solidFill>
                <a:latin typeface="Arial"/>
                <a:cs typeface="Arial"/>
              </a:rPr>
              <a:t>σ</a:t>
            </a:r>
            <a:r>
              <a:rPr dirty="0" sz="3300" spc="85">
                <a:solidFill>
                  <a:srgbClr val="2F7686"/>
                </a:solidFill>
                <a:latin typeface="Arial"/>
                <a:cs typeface="Arial"/>
              </a:rPr>
              <a:t>υνδυασμό</a:t>
            </a:r>
            <a:r>
              <a:rPr dirty="0" sz="3300" spc="320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i="1">
                <a:solidFill>
                  <a:srgbClr val="2F7686"/>
                </a:solidFill>
                <a:latin typeface="Arial"/>
                <a:cs typeface="Arial"/>
              </a:rPr>
              <a:t>κ</a:t>
            </a:r>
            <a:r>
              <a:rPr dirty="0" sz="3300" spc="80">
                <a:solidFill>
                  <a:srgbClr val="2F7686"/>
                </a:solidFill>
                <a:latin typeface="Arial"/>
                <a:cs typeface="Arial"/>
              </a:rPr>
              <a:t>όμματος</a:t>
            </a:r>
            <a:r>
              <a:rPr dirty="0" sz="3300" spc="285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F7686"/>
                </a:solidFill>
                <a:latin typeface="Arial"/>
                <a:cs typeface="Arial"/>
              </a:rPr>
              <a:t>ή</a:t>
            </a:r>
            <a:r>
              <a:rPr dirty="0" sz="3300" spc="260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F7686"/>
                </a:solidFill>
                <a:latin typeface="Arial"/>
                <a:cs typeface="Arial"/>
              </a:rPr>
              <a:t>σε</a:t>
            </a:r>
            <a:r>
              <a:rPr dirty="0" sz="3300" spc="275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>
                <a:solidFill>
                  <a:srgbClr val="2F7686"/>
                </a:solidFill>
                <a:latin typeface="Arial"/>
                <a:cs typeface="Arial"/>
              </a:rPr>
              <a:t>μεμονωμένο</a:t>
            </a:r>
            <a:r>
              <a:rPr dirty="0" sz="3300" spc="370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i="1">
                <a:solidFill>
                  <a:srgbClr val="2F7686"/>
                </a:solidFill>
                <a:latin typeface="Arial"/>
                <a:cs typeface="Arial"/>
              </a:rPr>
              <a:t>υ</a:t>
            </a:r>
            <a:r>
              <a:rPr dirty="0" sz="3300" spc="80">
                <a:solidFill>
                  <a:srgbClr val="2F7686"/>
                </a:solidFill>
                <a:latin typeface="Arial"/>
                <a:cs typeface="Arial"/>
              </a:rPr>
              <a:t>ποψήφιο,</a:t>
            </a:r>
            <a:r>
              <a:rPr dirty="0" sz="3300" spc="305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55">
                <a:solidFill>
                  <a:srgbClr val="2F7686"/>
                </a:solidFill>
                <a:latin typeface="Arial"/>
                <a:cs typeface="Arial"/>
              </a:rPr>
              <a:t>ένα</a:t>
            </a:r>
            <a:r>
              <a:rPr dirty="0" sz="3300" spc="275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55">
                <a:solidFill>
                  <a:srgbClr val="2F7686"/>
                </a:solidFill>
                <a:latin typeface="Arial"/>
                <a:cs typeface="Arial"/>
              </a:rPr>
              <a:t>από</a:t>
            </a:r>
            <a:r>
              <a:rPr dirty="0" sz="3300" spc="270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F7686"/>
                </a:solidFill>
                <a:latin typeface="Arial"/>
                <a:cs typeface="Arial"/>
              </a:rPr>
              <a:t>τα</a:t>
            </a:r>
            <a:r>
              <a:rPr dirty="0" sz="3300" spc="265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75">
                <a:solidFill>
                  <a:srgbClr val="2F7686"/>
                </a:solidFill>
                <a:latin typeface="Arial"/>
                <a:cs typeface="Arial"/>
              </a:rPr>
              <a:t>σημεία</a:t>
            </a:r>
            <a:r>
              <a:rPr dirty="0" sz="3300" spc="295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5">
                <a:solidFill>
                  <a:srgbClr val="2F7686"/>
                </a:solidFill>
                <a:latin typeface="Arial"/>
                <a:cs typeface="Arial"/>
              </a:rPr>
              <a:t>«</a:t>
            </a: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X</a:t>
            </a:r>
            <a:r>
              <a:rPr dirty="0" sz="3300" spc="85">
                <a:solidFill>
                  <a:srgbClr val="2F7686"/>
                </a:solidFill>
                <a:latin typeface="Arial"/>
                <a:cs typeface="Arial"/>
              </a:rPr>
              <a:t>»</a:t>
            </a:r>
            <a:r>
              <a:rPr dirty="0" sz="3300" spc="270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F7686"/>
                </a:solidFill>
                <a:latin typeface="Arial"/>
                <a:cs typeface="Arial"/>
              </a:rPr>
              <a:t>ή</a:t>
            </a:r>
            <a:r>
              <a:rPr dirty="0" sz="3300" spc="260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F7686"/>
                </a:solidFill>
                <a:latin typeface="Arial"/>
                <a:cs typeface="Arial"/>
              </a:rPr>
              <a:t>το</a:t>
            </a:r>
            <a:r>
              <a:rPr dirty="0" sz="3300" spc="260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60">
                <a:solidFill>
                  <a:srgbClr val="2F7686"/>
                </a:solidFill>
                <a:latin typeface="Arial"/>
                <a:cs typeface="Arial"/>
              </a:rPr>
              <a:t>«</a:t>
            </a:r>
            <a:r>
              <a:rPr dirty="0" sz="3300" spc="60" b="1">
                <a:solidFill>
                  <a:srgbClr val="2F7686"/>
                </a:solidFill>
                <a:latin typeface="Arial"/>
                <a:cs typeface="Arial"/>
              </a:rPr>
              <a:t>+</a:t>
            </a:r>
            <a:r>
              <a:rPr dirty="0" sz="3300" spc="60">
                <a:solidFill>
                  <a:srgbClr val="2F7686"/>
                </a:solidFill>
                <a:latin typeface="Arial"/>
                <a:cs typeface="Arial"/>
              </a:rPr>
              <a:t>»</a:t>
            </a:r>
            <a:r>
              <a:rPr dirty="0" sz="3300" spc="290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-50">
                <a:solidFill>
                  <a:srgbClr val="2F7686"/>
                </a:solidFill>
                <a:latin typeface="Arial"/>
                <a:cs typeface="Arial"/>
              </a:rPr>
              <a:t>ή </a:t>
            </a:r>
            <a:r>
              <a:rPr dirty="0" sz="3300">
                <a:solidFill>
                  <a:srgbClr val="2F7686"/>
                </a:solidFill>
                <a:latin typeface="Arial"/>
                <a:cs typeface="Arial"/>
              </a:rPr>
              <a:t>το</a:t>
            </a:r>
            <a:r>
              <a:rPr dirty="0" sz="3300" spc="260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65">
                <a:solidFill>
                  <a:srgbClr val="2F7686"/>
                </a:solidFill>
                <a:latin typeface="Arial"/>
                <a:cs typeface="Arial"/>
              </a:rPr>
              <a:t>«</a:t>
            </a:r>
            <a:r>
              <a:rPr dirty="0" sz="3300" spc="65" b="1">
                <a:solidFill>
                  <a:srgbClr val="2F7686"/>
                </a:solidFill>
                <a:latin typeface="Arial"/>
                <a:cs typeface="Arial"/>
              </a:rPr>
              <a:t>√</a:t>
            </a:r>
            <a:r>
              <a:rPr dirty="0" sz="3300" spc="65">
                <a:solidFill>
                  <a:srgbClr val="2F7686"/>
                </a:solidFill>
                <a:latin typeface="Arial"/>
                <a:cs typeface="Arial"/>
              </a:rPr>
              <a:t>»</a:t>
            </a:r>
            <a:r>
              <a:rPr dirty="0" sz="3300" spc="290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ή</a:t>
            </a:r>
            <a:r>
              <a:rPr dirty="0" sz="3300" spc="26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50" b="1">
                <a:solidFill>
                  <a:srgbClr val="2F7686"/>
                </a:solidFill>
                <a:latin typeface="Arial"/>
                <a:cs typeface="Arial"/>
              </a:rPr>
              <a:t>οποιοδήποτε</a:t>
            </a:r>
            <a:r>
              <a:rPr dirty="0" sz="3300" spc="31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60" b="1">
                <a:solidFill>
                  <a:srgbClr val="2F7686"/>
                </a:solidFill>
                <a:latin typeface="Arial"/>
                <a:cs typeface="Arial"/>
              </a:rPr>
              <a:t>άλλο</a:t>
            </a:r>
            <a:r>
              <a:rPr dirty="0" sz="3300" spc="27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σημείο</a:t>
            </a:r>
            <a:r>
              <a:rPr dirty="0" sz="3300" spc="28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που</a:t>
            </a:r>
            <a:r>
              <a:rPr dirty="0" sz="3300" spc="27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90" b="1">
                <a:solidFill>
                  <a:srgbClr val="2F7686"/>
                </a:solidFill>
                <a:latin typeface="Arial"/>
                <a:cs typeface="Arial"/>
              </a:rPr>
              <a:t>προσομοιάζει</a:t>
            </a:r>
            <a:r>
              <a:rPr dirty="0" sz="3300" spc="32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70" b="1">
                <a:solidFill>
                  <a:srgbClr val="2F7686"/>
                </a:solidFill>
                <a:latin typeface="Arial"/>
                <a:cs typeface="Arial"/>
              </a:rPr>
              <a:t>προς</a:t>
            </a:r>
            <a:r>
              <a:rPr dirty="0" sz="3300" spc="27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95" b="1">
                <a:solidFill>
                  <a:srgbClr val="2F7686"/>
                </a:solidFill>
                <a:latin typeface="Arial"/>
                <a:cs typeface="Arial"/>
              </a:rPr>
              <a:t>αυτά</a:t>
            </a:r>
            <a:r>
              <a:rPr dirty="0" sz="3300" spc="95">
                <a:solidFill>
                  <a:srgbClr val="2F7686"/>
                </a:solidFill>
                <a:latin typeface="Arial"/>
                <a:cs typeface="Arial"/>
              </a:rPr>
              <a:t>,</a:t>
            </a:r>
            <a:r>
              <a:rPr dirty="0" sz="3300" spc="290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70">
                <a:solidFill>
                  <a:srgbClr val="2F7686"/>
                </a:solidFill>
                <a:latin typeface="Arial"/>
                <a:cs typeface="Arial"/>
              </a:rPr>
              <a:t>θεωρούνται έγκυρα</a:t>
            </a:r>
            <a:endParaRPr sz="33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73370" y="482073"/>
            <a:ext cx="2604217" cy="984676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687705">
              <a:lnSpc>
                <a:spcPct val="119900"/>
              </a:lnSpc>
              <a:spcBef>
                <a:spcPts val="100"/>
              </a:spcBef>
            </a:pPr>
            <a:r>
              <a:rPr dirty="0"/>
              <a:t>Τυχόν</a:t>
            </a:r>
            <a:r>
              <a:rPr dirty="0" spc="-85"/>
              <a:t> </a:t>
            </a:r>
            <a:r>
              <a:rPr dirty="0" b="1">
                <a:latin typeface="Arial"/>
                <a:cs typeface="Arial"/>
              </a:rPr>
              <a:t>προέκταση</a:t>
            </a:r>
            <a:r>
              <a:rPr dirty="0" spc="-9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της</a:t>
            </a:r>
            <a:r>
              <a:rPr dirty="0" spc="-9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γραμμής</a:t>
            </a:r>
            <a:r>
              <a:rPr dirty="0" spc="-8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ή</a:t>
            </a:r>
            <a:r>
              <a:rPr dirty="0" spc="-9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των</a:t>
            </a:r>
            <a:r>
              <a:rPr dirty="0" spc="-9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γραμμών</a:t>
            </a:r>
            <a:r>
              <a:rPr dirty="0" spc="-7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των</a:t>
            </a:r>
            <a:r>
              <a:rPr dirty="0" spc="-9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σημείων</a:t>
            </a:r>
            <a:r>
              <a:rPr dirty="0" spc="-8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"X"</a:t>
            </a:r>
            <a:r>
              <a:rPr dirty="0" spc="-9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,"+",</a:t>
            </a:r>
            <a:r>
              <a:rPr dirty="0" spc="-8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"√"</a:t>
            </a:r>
            <a:r>
              <a:rPr dirty="0" spc="-50" b="1">
                <a:latin typeface="Arial"/>
                <a:cs typeface="Arial"/>
              </a:rPr>
              <a:t> </a:t>
            </a:r>
            <a:r>
              <a:rPr dirty="0"/>
              <a:t>στο</a:t>
            </a:r>
            <a:r>
              <a:rPr dirty="0" spc="-90"/>
              <a:t> </a:t>
            </a:r>
            <a:r>
              <a:rPr dirty="0" spc="-10"/>
              <a:t>διπλανό </a:t>
            </a:r>
            <a:r>
              <a:rPr dirty="0"/>
              <a:t>ορθογώνιο,</a:t>
            </a:r>
            <a:r>
              <a:rPr dirty="0" spc="-114"/>
              <a:t> </a:t>
            </a:r>
            <a:r>
              <a:rPr dirty="0"/>
              <a:t>δεν</a:t>
            </a:r>
            <a:r>
              <a:rPr dirty="0" spc="-105"/>
              <a:t> </a:t>
            </a:r>
            <a:r>
              <a:rPr dirty="0"/>
              <a:t>καθιστά</a:t>
            </a:r>
            <a:r>
              <a:rPr dirty="0" spc="-120"/>
              <a:t> </a:t>
            </a:r>
            <a:r>
              <a:rPr dirty="0"/>
              <a:t>το</a:t>
            </a:r>
            <a:r>
              <a:rPr dirty="0" spc="-125"/>
              <a:t> </a:t>
            </a:r>
            <a:r>
              <a:rPr dirty="0"/>
              <a:t>ψηφοδέλτιο</a:t>
            </a:r>
            <a:r>
              <a:rPr dirty="0" spc="-95"/>
              <a:t> </a:t>
            </a:r>
            <a:r>
              <a:rPr dirty="0"/>
              <a:t>άκυρο,</a:t>
            </a:r>
            <a:r>
              <a:rPr dirty="0" spc="-125"/>
              <a:t> </a:t>
            </a:r>
            <a:r>
              <a:rPr dirty="0"/>
              <a:t>νοουμένου</a:t>
            </a:r>
            <a:r>
              <a:rPr dirty="0" spc="-120"/>
              <a:t> </a:t>
            </a:r>
            <a:r>
              <a:rPr dirty="0" spc="-20"/>
              <a:t>ότι:</a:t>
            </a:r>
          </a:p>
          <a:p>
            <a:pPr marL="483234" marR="2148840" indent="-471170">
              <a:lnSpc>
                <a:spcPct val="119900"/>
              </a:lnSpc>
              <a:spcBef>
                <a:spcPts val="1490"/>
              </a:spcBef>
              <a:buSzPct val="119696"/>
              <a:buFont typeface="Arial"/>
              <a:buChar char="•"/>
              <a:tabLst>
                <a:tab pos="483234" algn="l"/>
              </a:tabLst>
            </a:pPr>
            <a:r>
              <a:rPr dirty="0" b="1">
                <a:latin typeface="Arial"/>
                <a:cs typeface="Arial"/>
              </a:rPr>
              <a:t>Το</a:t>
            </a:r>
            <a:r>
              <a:rPr dirty="0" spc="-12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κέντρο</a:t>
            </a:r>
            <a:r>
              <a:rPr dirty="0" spc="-12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βάρους</a:t>
            </a:r>
            <a:r>
              <a:rPr dirty="0" spc="-12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του</a:t>
            </a:r>
            <a:r>
              <a:rPr dirty="0" spc="-12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σημείου</a:t>
            </a:r>
            <a:r>
              <a:rPr dirty="0" spc="-12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ψήφισης</a:t>
            </a:r>
            <a:r>
              <a:rPr dirty="0" spc="-12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βρίσκεται</a:t>
            </a:r>
            <a:r>
              <a:rPr dirty="0" spc="-12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μέσα</a:t>
            </a:r>
            <a:r>
              <a:rPr dirty="0" spc="-12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στο</a:t>
            </a:r>
            <a:r>
              <a:rPr dirty="0" spc="-12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ορθογώνιο</a:t>
            </a:r>
            <a:r>
              <a:rPr dirty="0" spc="-110" b="1">
                <a:latin typeface="Arial"/>
                <a:cs typeface="Arial"/>
              </a:rPr>
              <a:t> </a:t>
            </a:r>
            <a:r>
              <a:rPr dirty="0" spc="-25" b="1">
                <a:latin typeface="Arial"/>
                <a:cs typeface="Arial"/>
              </a:rPr>
              <a:t>του </a:t>
            </a:r>
            <a:r>
              <a:rPr dirty="0" b="1">
                <a:latin typeface="Arial"/>
                <a:cs typeface="Arial"/>
              </a:rPr>
              <a:t>συνδυασμού</a:t>
            </a:r>
            <a:r>
              <a:rPr dirty="0" spc="-135" b="1">
                <a:latin typeface="Arial"/>
                <a:cs typeface="Arial"/>
              </a:rPr>
              <a:t> </a:t>
            </a:r>
            <a:r>
              <a:rPr dirty="0"/>
              <a:t>της</a:t>
            </a:r>
            <a:r>
              <a:rPr dirty="0" spc="-140"/>
              <a:t> </a:t>
            </a:r>
            <a:r>
              <a:rPr dirty="0"/>
              <a:t>προτίμησης</a:t>
            </a:r>
            <a:r>
              <a:rPr dirty="0" spc="-130"/>
              <a:t> </a:t>
            </a:r>
            <a:r>
              <a:rPr dirty="0"/>
              <a:t>του/της</a:t>
            </a:r>
            <a:r>
              <a:rPr dirty="0" spc="-135"/>
              <a:t> </a:t>
            </a:r>
            <a:r>
              <a:rPr dirty="0" spc="-10"/>
              <a:t>εκλογέα</a:t>
            </a:r>
          </a:p>
          <a:p>
            <a:pPr marL="483234" marR="424180" indent="-471170">
              <a:lnSpc>
                <a:spcPct val="119900"/>
              </a:lnSpc>
              <a:spcBef>
                <a:spcPts val="1485"/>
              </a:spcBef>
              <a:buSzPct val="119696"/>
              <a:buFont typeface="Arial"/>
              <a:buChar char="•"/>
              <a:tabLst>
                <a:tab pos="483234" algn="l"/>
              </a:tabLst>
            </a:pPr>
            <a:r>
              <a:rPr dirty="0" b="1">
                <a:latin typeface="Arial"/>
                <a:cs typeface="Arial"/>
              </a:rPr>
              <a:t>Ο</a:t>
            </a:r>
            <a:r>
              <a:rPr dirty="0" spc="-114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βαθμός</a:t>
            </a:r>
            <a:r>
              <a:rPr dirty="0" spc="-10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προέκτασης</a:t>
            </a:r>
            <a:r>
              <a:rPr dirty="0" spc="-1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στο</a:t>
            </a:r>
            <a:r>
              <a:rPr dirty="0" spc="-1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διπλανό</a:t>
            </a:r>
            <a:r>
              <a:rPr dirty="0" spc="-1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ορθογώνιο</a:t>
            </a:r>
            <a:r>
              <a:rPr dirty="0" spc="-10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είναι</a:t>
            </a:r>
            <a:r>
              <a:rPr dirty="0" spc="-10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μικρότερος</a:t>
            </a:r>
            <a:r>
              <a:rPr dirty="0" spc="-1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της</a:t>
            </a:r>
            <a:r>
              <a:rPr dirty="0" spc="-1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έκτασης</a:t>
            </a:r>
            <a:r>
              <a:rPr dirty="0" spc="-110" b="1">
                <a:latin typeface="Arial"/>
                <a:cs typeface="Arial"/>
              </a:rPr>
              <a:t> </a:t>
            </a:r>
            <a:r>
              <a:rPr dirty="0" spc="-25" b="1">
                <a:latin typeface="Arial"/>
                <a:cs typeface="Arial"/>
              </a:rPr>
              <a:t>του </a:t>
            </a:r>
            <a:r>
              <a:rPr dirty="0" b="1">
                <a:latin typeface="Arial"/>
                <a:cs typeface="Arial"/>
              </a:rPr>
              <a:t>σημείου</a:t>
            </a:r>
            <a:r>
              <a:rPr dirty="0" spc="-10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που</a:t>
            </a:r>
            <a:r>
              <a:rPr dirty="0" spc="-10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βρίσκεται</a:t>
            </a:r>
            <a:r>
              <a:rPr dirty="0" spc="-9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μέσα</a:t>
            </a:r>
            <a:r>
              <a:rPr dirty="0" spc="-10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στο</a:t>
            </a:r>
            <a:r>
              <a:rPr dirty="0" spc="-10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ορθογώνιο</a:t>
            </a:r>
            <a:r>
              <a:rPr dirty="0" spc="-8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του</a:t>
            </a:r>
            <a:r>
              <a:rPr dirty="0" spc="-105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συνδυασμού</a:t>
            </a:r>
            <a:r>
              <a:rPr dirty="0" spc="-90" b="1">
                <a:latin typeface="Arial"/>
                <a:cs typeface="Arial"/>
              </a:rPr>
              <a:t> </a:t>
            </a:r>
            <a:r>
              <a:rPr dirty="0"/>
              <a:t>της</a:t>
            </a:r>
            <a:r>
              <a:rPr dirty="0" spc="-110"/>
              <a:t> </a:t>
            </a:r>
            <a:r>
              <a:rPr dirty="0"/>
              <a:t>προτίμησης</a:t>
            </a:r>
            <a:r>
              <a:rPr dirty="0" spc="-95"/>
              <a:t> </a:t>
            </a:r>
            <a:r>
              <a:rPr dirty="0" spc="-10"/>
              <a:t>του/της εκλογέα</a:t>
            </a:r>
          </a:p>
          <a:p>
            <a:pPr>
              <a:lnSpc>
                <a:spcPct val="100000"/>
              </a:lnSpc>
              <a:spcBef>
                <a:spcPts val="409"/>
              </a:spcBef>
            </a:pPr>
          </a:p>
          <a:p>
            <a:pPr marL="12700" marR="281940">
              <a:lnSpc>
                <a:spcPct val="120700"/>
              </a:lnSpc>
            </a:pPr>
            <a:r>
              <a:rPr dirty="0" sz="2950"/>
              <a:t>Ο/η</a:t>
            </a:r>
            <a:r>
              <a:rPr dirty="0" sz="2950" spc="-15"/>
              <a:t> </a:t>
            </a:r>
            <a:r>
              <a:rPr dirty="0" sz="2950"/>
              <a:t>Προεδρεύων</a:t>
            </a:r>
            <a:r>
              <a:rPr dirty="0" sz="2950" spc="-20"/>
              <a:t> </a:t>
            </a:r>
            <a:r>
              <a:rPr dirty="0" sz="2950"/>
              <a:t>υπάλληλος,</a:t>
            </a:r>
            <a:r>
              <a:rPr dirty="0" sz="2950" spc="10"/>
              <a:t> </a:t>
            </a:r>
            <a:r>
              <a:rPr dirty="0" sz="2950"/>
              <a:t>πριν απορρίψει οποιαδήποτε</a:t>
            </a:r>
            <a:r>
              <a:rPr dirty="0" sz="2950" spc="-5"/>
              <a:t> </a:t>
            </a:r>
            <a:r>
              <a:rPr dirty="0" sz="2950"/>
              <a:t>ψηφοδέλτια</a:t>
            </a:r>
            <a:r>
              <a:rPr dirty="0" sz="2950" spc="-15"/>
              <a:t> </a:t>
            </a:r>
            <a:r>
              <a:rPr dirty="0" sz="2950"/>
              <a:t>ως άκυρα,</a:t>
            </a:r>
            <a:r>
              <a:rPr dirty="0" sz="2950" spc="10"/>
              <a:t> </a:t>
            </a:r>
            <a:r>
              <a:rPr dirty="0" sz="2950"/>
              <a:t>τα δείχνει</a:t>
            </a:r>
            <a:r>
              <a:rPr dirty="0" sz="2950" spc="-30"/>
              <a:t> </a:t>
            </a:r>
            <a:r>
              <a:rPr dirty="0" sz="2950"/>
              <a:t>σε</a:t>
            </a:r>
            <a:r>
              <a:rPr dirty="0" sz="2950" spc="5"/>
              <a:t> </a:t>
            </a:r>
            <a:r>
              <a:rPr dirty="0" sz="2950" spc="-20"/>
              <a:t>κάθε </a:t>
            </a:r>
            <a:r>
              <a:rPr dirty="0" sz="2950"/>
              <a:t>υποψήφιο</a:t>
            </a:r>
            <a:r>
              <a:rPr dirty="0" sz="2950" spc="-5"/>
              <a:t> </a:t>
            </a:r>
            <a:r>
              <a:rPr dirty="0" sz="2950"/>
              <a:t>ή</a:t>
            </a:r>
            <a:r>
              <a:rPr dirty="0" sz="2950" spc="-20"/>
              <a:t> </a:t>
            </a:r>
            <a:r>
              <a:rPr dirty="0" sz="2950"/>
              <a:t>στον</a:t>
            </a:r>
            <a:r>
              <a:rPr dirty="0" sz="2950" spc="-5"/>
              <a:t> </a:t>
            </a:r>
            <a:r>
              <a:rPr dirty="0" sz="2950"/>
              <a:t>επί</a:t>
            </a:r>
            <a:r>
              <a:rPr dirty="0" sz="2950" spc="-5"/>
              <a:t> </a:t>
            </a:r>
            <a:r>
              <a:rPr dirty="0" sz="2950"/>
              <a:t>της</a:t>
            </a:r>
            <a:r>
              <a:rPr dirty="0" sz="2950" spc="-5"/>
              <a:t> </a:t>
            </a:r>
            <a:r>
              <a:rPr dirty="0" sz="2950"/>
              <a:t>διαλογής</a:t>
            </a:r>
            <a:r>
              <a:rPr dirty="0" sz="2950" spc="-20"/>
              <a:t> </a:t>
            </a:r>
            <a:r>
              <a:rPr dirty="0" sz="2950"/>
              <a:t>αντιπρόσωπο</a:t>
            </a:r>
            <a:r>
              <a:rPr dirty="0" sz="2950" spc="5"/>
              <a:t> </a:t>
            </a:r>
            <a:r>
              <a:rPr dirty="0" sz="2950"/>
              <a:t>του</a:t>
            </a:r>
            <a:r>
              <a:rPr dirty="0" sz="2950" spc="-10"/>
              <a:t> </a:t>
            </a:r>
            <a:r>
              <a:rPr dirty="0" sz="2950"/>
              <a:t>στο</a:t>
            </a:r>
            <a:r>
              <a:rPr dirty="0" sz="2950" spc="-5"/>
              <a:t> </a:t>
            </a:r>
            <a:r>
              <a:rPr dirty="0" sz="2950"/>
              <a:t>εκλογικό</a:t>
            </a:r>
            <a:r>
              <a:rPr dirty="0" sz="2950" spc="-15"/>
              <a:t> </a:t>
            </a:r>
            <a:r>
              <a:rPr dirty="0" sz="2950"/>
              <a:t>κέντρο</a:t>
            </a:r>
            <a:r>
              <a:rPr dirty="0" sz="2950" spc="-5"/>
              <a:t> </a:t>
            </a:r>
            <a:r>
              <a:rPr dirty="0" sz="2950"/>
              <a:t>και,</a:t>
            </a:r>
            <a:r>
              <a:rPr dirty="0" sz="2950" spc="-5"/>
              <a:t> </a:t>
            </a:r>
            <a:r>
              <a:rPr dirty="0" sz="2950"/>
              <a:t>αφού</a:t>
            </a:r>
            <a:r>
              <a:rPr dirty="0" sz="2950" spc="-5"/>
              <a:t> </a:t>
            </a:r>
            <a:r>
              <a:rPr dirty="0" sz="2950"/>
              <a:t>ακούσει</a:t>
            </a:r>
            <a:r>
              <a:rPr dirty="0" sz="2950" spc="-5"/>
              <a:t> </a:t>
            </a:r>
            <a:r>
              <a:rPr dirty="0" sz="2950"/>
              <a:t>τις</a:t>
            </a:r>
            <a:r>
              <a:rPr dirty="0" sz="2950" spc="-5"/>
              <a:t> </a:t>
            </a:r>
            <a:r>
              <a:rPr dirty="0" sz="2950" spc="-10"/>
              <a:t>απόψεις</a:t>
            </a:r>
            <a:endParaRPr sz="2950"/>
          </a:p>
          <a:p>
            <a:pPr marL="12700" marR="5080">
              <a:lnSpc>
                <a:spcPct val="120700"/>
              </a:lnSpc>
            </a:pPr>
            <a:r>
              <a:rPr dirty="0" sz="2950"/>
              <a:t>του</a:t>
            </a:r>
            <a:r>
              <a:rPr dirty="0" sz="2950" spc="-15"/>
              <a:t> </a:t>
            </a:r>
            <a:r>
              <a:rPr dirty="0" sz="2950"/>
              <a:t>προσώπου</a:t>
            </a:r>
            <a:r>
              <a:rPr dirty="0" sz="2950" spc="10"/>
              <a:t> </a:t>
            </a:r>
            <a:r>
              <a:rPr dirty="0" sz="2950"/>
              <a:t>αυτού,</a:t>
            </a:r>
            <a:r>
              <a:rPr dirty="0" sz="2950" spc="-10"/>
              <a:t> </a:t>
            </a:r>
            <a:r>
              <a:rPr dirty="0" sz="2950"/>
              <a:t>αποφασίζει</a:t>
            </a:r>
            <a:r>
              <a:rPr dirty="0" sz="2950" spc="5"/>
              <a:t> </a:t>
            </a:r>
            <a:r>
              <a:rPr dirty="0" sz="2950" b="1">
                <a:latin typeface="Arial"/>
                <a:cs typeface="Arial"/>
              </a:rPr>
              <a:t>τελεσίδικα</a:t>
            </a:r>
            <a:r>
              <a:rPr dirty="0" sz="2950"/>
              <a:t>.</a:t>
            </a:r>
            <a:r>
              <a:rPr dirty="0" sz="2950" spc="25"/>
              <a:t> </a:t>
            </a:r>
            <a:r>
              <a:rPr dirty="0" sz="2950"/>
              <a:t>Η</a:t>
            </a:r>
            <a:r>
              <a:rPr dirty="0" sz="2950" spc="-10"/>
              <a:t> </a:t>
            </a:r>
            <a:r>
              <a:rPr dirty="0" sz="2950"/>
              <a:t>απόφαση</a:t>
            </a:r>
            <a:r>
              <a:rPr dirty="0" sz="2950" spc="-5"/>
              <a:t> </a:t>
            </a:r>
            <a:r>
              <a:rPr dirty="0" sz="2950"/>
              <a:t>του/της</a:t>
            </a:r>
            <a:r>
              <a:rPr dirty="0" sz="2950" spc="5"/>
              <a:t> </a:t>
            </a:r>
            <a:r>
              <a:rPr dirty="0" sz="2950"/>
              <a:t>Προεδρεύοντα</a:t>
            </a:r>
            <a:r>
              <a:rPr dirty="0" sz="2950" spc="-35"/>
              <a:t> </a:t>
            </a:r>
            <a:r>
              <a:rPr dirty="0" sz="2950"/>
              <a:t>υπαλλήλου είναι</a:t>
            </a:r>
            <a:r>
              <a:rPr dirty="0" sz="2950" spc="-10"/>
              <a:t> τελική </a:t>
            </a:r>
            <a:r>
              <a:rPr dirty="0" sz="2950"/>
              <a:t>και</a:t>
            </a:r>
            <a:r>
              <a:rPr dirty="0" sz="2950" spc="-15"/>
              <a:t> </a:t>
            </a:r>
            <a:r>
              <a:rPr dirty="0" sz="2950"/>
              <a:t>δεν</a:t>
            </a:r>
            <a:r>
              <a:rPr dirty="0" sz="2950" spc="-10"/>
              <a:t> </a:t>
            </a:r>
            <a:r>
              <a:rPr dirty="0" sz="2950"/>
              <a:t>υπόκειται</a:t>
            </a:r>
            <a:r>
              <a:rPr dirty="0" sz="2950" spc="-10"/>
              <a:t> </a:t>
            </a:r>
            <a:r>
              <a:rPr dirty="0" sz="2950"/>
              <a:t>σε</a:t>
            </a:r>
            <a:r>
              <a:rPr dirty="0" sz="2950" spc="-10"/>
              <a:t> </a:t>
            </a:r>
            <a:r>
              <a:rPr dirty="0" sz="2950"/>
              <a:t>εκλογική</a:t>
            </a:r>
            <a:r>
              <a:rPr dirty="0" sz="2950" spc="-15"/>
              <a:t> </a:t>
            </a:r>
            <a:r>
              <a:rPr dirty="0" sz="2950" spc="-10"/>
              <a:t>αίτηση.</a:t>
            </a:r>
            <a:endParaRPr sz="29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1410" rIns="0" bIns="0" rtlCol="0" vert="horz">
            <a:spAutoFit/>
          </a:bodyPr>
          <a:lstStyle/>
          <a:p>
            <a:pPr marL="86360">
              <a:lnSpc>
                <a:spcPct val="100000"/>
              </a:lnSpc>
              <a:spcBef>
                <a:spcPts val="95"/>
              </a:spcBef>
            </a:pPr>
            <a:r>
              <a:rPr dirty="0" spc="75">
                <a:solidFill>
                  <a:srgbClr val="E28B18"/>
                </a:solidFill>
              </a:rPr>
              <a:t>Ειδικές</a:t>
            </a:r>
            <a:r>
              <a:rPr dirty="0" spc="270">
                <a:solidFill>
                  <a:srgbClr val="E28B18"/>
                </a:solidFill>
              </a:rPr>
              <a:t> </a:t>
            </a:r>
            <a:r>
              <a:rPr dirty="0" spc="75">
                <a:solidFill>
                  <a:srgbClr val="E28B18"/>
                </a:solidFill>
              </a:rPr>
              <a:t>περιπτώσεις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74242" y="484297"/>
            <a:ext cx="2600319" cy="982334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638663"/>
            <a:ext cx="20104100" cy="1871345"/>
          </a:xfrm>
          <a:prstGeom prst="rect"/>
          <a:ln w="10470">
            <a:solidFill>
              <a:srgbClr val="6FAC46"/>
            </a:solidFill>
          </a:ln>
        </p:spPr>
        <p:txBody>
          <a:bodyPr wrap="square" lIns="0" tIns="157480" rIns="0" bIns="0" rtlCol="0" vert="horz">
            <a:spAutoFit/>
          </a:bodyPr>
          <a:lstStyle/>
          <a:p>
            <a:pPr marL="727075" marR="11821160">
              <a:lnSpc>
                <a:spcPct val="120200"/>
              </a:lnSpc>
              <a:spcBef>
                <a:spcPts val="1240"/>
              </a:spcBef>
            </a:pPr>
            <a:r>
              <a:rPr dirty="0" sz="3950" b="0" i="1">
                <a:solidFill>
                  <a:srgbClr val="E28B18"/>
                </a:solidFill>
                <a:latin typeface="Arial"/>
                <a:cs typeface="Arial"/>
              </a:rPr>
              <a:t>Παραδείγματα</a:t>
            </a:r>
            <a:r>
              <a:rPr dirty="0" sz="3950" spc="-40" b="0" i="1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3950" b="0" i="1">
                <a:solidFill>
                  <a:srgbClr val="E28B18"/>
                </a:solidFill>
                <a:latin typeface="Arial"/>
                <a:cs typeface="Arial"/>
              </a:rPr>
              <a:t>εγκύρων</a:t>
            </a:r>
            <a:r>
              <a:rPr dirty="0" sz="3950" spc="-35" b="0" i="1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3950" b="0" i="1">
                <a:solidFill>
                  <a:srgbClr val="E28B18"/>
                </a:solidFill>
                <a:latin typeface="Arial"/>
                <a:cs typeface="Arial"/>
              </a:rPr>
              <a:t>&amp;</a:t>
            </a:r>
            <a:r>
              <a:rPr dirty="0" sz="3950" spc="-35" b="0" i="1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3950" spc="-10" b="0" i="1">
                <a:solidFill>
                  <a:srgbClr val="E28B18"/>
                </a:solidFill>
                <a:latin typeface="Arial"/>
                <a:cs typeface="Arial"/>
              </a:rPr>
              <a:t>άκυρων</a:t>
            </a:r>
            <a:r>
              <a:rPr dirty="0" sz="3950" spc="-10" b="0" i="1">
                <a:solidFill>
                  <a:srgbClr val="E28B18"/>
                </a:solidFill>
                <a:latin typeface="Arial"/>
                <a:cs typeface="Arial"/>
              </a:rPr>
              <a:t> ψηφοδελτίων</a:t>
            </a:r>
            <a:endParaRPr sz="39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302168" y="8861542"/>
            <a:ext cx="3989070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b="1">
                <a:solidFill>
                  <a:srgbClr val="FFFFFF"/>
                </a:solidFill>
                <a:latin typeface="Arial"/>
                <a:cs typeface="Arial"/>
              </a:rPr>
              <a:t>ΥΠΟΥΡΓΕΙΟ </a:t>
            </a:r>
            <a:r>
              <a:rPr dirty="0" sz="2450" spc="-10" b="1">
                <a:solidFill>
                  <a:srgbClr val="FFFFFF"/>
                </a:solidFill>
                <a:latin typeface="Arial"/>
                <a:cs typeface="Arial"/>
              </a:rPr>
              <a:t>ΕΣΩΤΕΡΙΚΩΝ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2677" y="758543"/>
            <a:ext cx="10206990" cy="2101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Παραδείγματα</a:t>
            </a:r>
            <a:r>
              <a:rPr dirty="0" sz="3300" spc="29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εγκύρων</a:t>
            </a:r>
            <a:r>
              <a:rPr dirty="0" sz="3300" spc="3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–</a:t>
            </a:r>
            <a:r>
              <a:rPr dirty="0" sz="3300" spc="26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άκυρων</a:t>
            </a:r>
            <a:r>
              <a:rPr dirty="0" sz="3300" spc="2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ψηφοδελτίων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1.</a:t>
            </a:r>
            <a:r>
              <a:rPr dirty="0" sz="3300" spc="-2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Έγκυρο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361960" y="2230887"/>
            <a:ext cx="11433810" cy="6690359"/>
            <a:chOff x="4361960" y="2230887"/>
            <a:chExt cx="11433810" cy="6690359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61960" y="2230887"/>
              <a:ext cx="11433265" cy="668999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99028" y="2267993"/>
              <a:ext cx="11306043" cy="656273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383321" y="2252287"/>
              <a:ext cx="11337925" cy="6594475"/>
            </a:xfrm>
            <a:custGeom>
              <a:avLst/>
              <a:gdLst/>
              <a:ahLst/>
              <a:cxnLst/>
              <a:rect l="l" t="t" r="r" b="b"/>
              <a:pathLst>
                <a:path w="11337925" h="6594475">
                  <a:moveTo>
                    <a:pt x="0" y="6594144"/>
                  </a:moveTo>
                  <a:lnTo>
                    <a:pt x="11337455" y="6594144"/>
                  </a:lnTo>
                  <a:lnTo>
                    <a:pt x="11337455" y="0"/>
                  </a:lnTo>
                  <a:lnTo>
                    <a:pt x="0" y="0"/>
                  </a:lnTo>
                  <a:lnTo>
                    <a:pt x="0" y="6594144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5451" y="484086"/>
            <a:ext cx="2600565" cy="984438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2677" y="758543"/>
            <a:ext cx="10206990" cy="2101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Παραδείγματα</a:t>
            </a:r>
            <a:r>
              <a:rPr dirty="0" sz="3300" spc="29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εγκύρων</a:t>
            </a:r>
            <a:r>
              <a:rPr dirty="0" sz="3300" spc="3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–</a:t>
            </a:r>
            <a:r>
              <a:rPr dirty="0" sz="3300" spc="26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άκυρων</a:t>
            </a:r>
            <a:r>
              <a:rPr dirty="0" sz="3300" spc="2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ψηφοδελτίων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2.</a:t>
            </a:r>
            <a:r>
              <a:rPr dirty="0" sz="33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FF0000"/>
                </a:solidFill>
                <a:latin typeface="Arial"/>
                <a:cs typeface="Arial"/>
              </a:rPr>
              <a:t>Άκυρο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415970" y="2230914"/>
            <a:ext cx="11325225" cy="6732905"/>
            <a:chOff x="4415970" y="2230914"/>
            <a:chExt cx="11325225" cy="673290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5970" y="2230914"/>
              <a:ext cx="11325225" cy="673268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3058" y="2267993"/>
              <a:ext cx="11197983" cy="6605453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437351" y="2252287"/>
              <a:ext cx="11229975" cy="6637020"/>
            </a:xfrm>
            <a:custGeom>
              <a:avLst/>
              <a:gdLst/>
              <a:ahLst/>
              <a:cxnLst/>
              <a:rect l="l" t="t" r="r" b="b"/>
              <a:pathLst>
                <a:path w="11229975" h="6637020">
                  <a:moveTo>
                    <a:pt x="0" y="6636865"/>
                  </a:moveTo>
                  <a:lnTo>
                    <a:pt x="11229396" y="6636865"/>
                  </a:lnTo>
                  <a:lnTo>
                    <a:pt x="11229396" y="0"/>
                  </a:lnTo>
                  <a:lnTo>
                    <a:pt x="0" y="0"/>
                  </a:lnTo>
                  <a:lnTo>
                    <a:pt x="0" y="6636865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3370" y="482073"/>
            <a:ext cx="2604217" cy="984676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2677" y="758543"/>
            <a:ext cx="10206990" cy="2101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Παραδείγματα</a:t>
            </a:r>
            <a:r>
              <a:rPr dirty="0" sz="3300" spc="29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εγκύρων</a:t>
            </a:r>
            <a:r>
              <a:rPr dirty="0" sz="3300" spc="3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–</a:t>
            </a:r>
            <a:r>
              <a:rPr dirty="0" sz="3300" spc="26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άκυρων</a:t>
            </a:r>
            <a:r>
              <a:rPr dirty="0" sz="3300" spc="2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ψηφοδελτίων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3.</a:t>
            </a:r>
            <a:r>
              <a:rPr dirty="0" sz="33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FF0000"/>
                </a:solidFill>
                <a:latin typeface="Arial"/>
                <a:cs typeface="Arial"/>
              </a:rPr>
              <a:t>Άκυρο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990026" y="35182"/>
            <a:ext cx="14827885" cy="9340850"/>
            <a:chOff x="3990026" y="35182"/>
            <a:chExt cx="14827885" cy="93408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0026" y="1901717"/>
              <a:ext cx="12040165" cy="747401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7102" y="1938789"/>
              <a:ext cx="11912935" cy="734679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011396" y="1923082"/>
              <a:ext cx="11944350" cy="7378700"/>
            </a:xfrm>
            <a:custGeom>
              <a:avLst/>
              <a:gdLst/>
              <a:ahLst/>
              <a:cxnLst/>
              <a:rect l="l" t="t" r="r" b="b"/>
              <a:pathLst>
                <a:path w="11944350" h="7378700">
                  <a:moveTo>
                    <a:pt x="0" y="7378204"/>
                  </a:moveTo>
                  <a:lnTo>
                    <a:pt x="11944348" y="7378204"/>
                  </a:lnTo>
                  <a:lnTo>
                    <a:pt x="11944348" y="0"/>
                  </a:lnTo>
                  <a:lnTo>
                    <a:pt x="0" y="0"/>
                  </a:lnTo>
                  <a:lnTo>
                    <a:pt x="0" y="7378204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20454" y="35182"/>
              <a:ext cx="2796982" cy="1882246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2677" y="758543"/>
            <a:ext cx="10206990" cy="2101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Παραδείγματα</a:t>
            </a:r>
            <a:r>
              <a:rPr dirty="0" sz="3300" spc="29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εγκύρων</a:t>
            </a:r>
            <a:r>
              <a:rPr dirty="0" sz="3300" spc="3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–</a:t>
            </a:r>
            <a:r>
              <a:rPr dirty="0" sz="3300" spc="26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άκυρων</a:t>
            </a:r>
            <a:r>
              <a:rPr dirty="0" sz="3300" spc="2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ψηφοδελτίων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4.</a:t>
            </a:r>
            <a:r>
              <a:rPr dirty="0" sz="3300" spc="-2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Έγκυρο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471267" y="2230907"/>
            <a:ext cx="11536680" cy="6713855"/>
            <a:chOff x="4471267" y="2230907"/>
            <a:chExt cx="11536680" cy="671385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1267" y="2230907"/>
              <a:ext cx="11536308" cy="671384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8344" y="2267993"/>
              <a:ext cx="11409076" cy="658660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492638" y="2252287"/>
              <a:ext cx="11440795" cy="6618605"/>
            </a:xfrm>
            <a:custGeom>
              <a:avLst/>
              <a:gdLst/>
              <a:ahLst/>
              <a:cxnLst/>
              <a:rect l="l" t="t" r="r" b="b"/>
              <a:pathLst>
                <a:path w="11440794" h="6618605">
                  <a:moveTo>
                    <a:pt x="0" y="6618018"/>
                  </a:moveTo>
                  <a:lnTo>
                    <a:pt x="11440489" y="6618018"/>
                  </a:lnTo>
                  <a:lnTo>
                    <a:pt x="11440489" y="0"/>
                  </a:lnTo>
                  <a:lnTo>
                    <a:pt x="0" y="0"/>
                  </a:lnTo>
                  <a:lnTo>
                    <a:pt x="0" y="6618018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5451" y="484086"/>
            <a:ext cx="2600565" cy="984438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2677" y="758543"/>
            <a:ext cx="10206990" cy="2101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Παραδείγματα</a:t>
            </a:r>
            <a:r>
              <a:rPr dirty="0" sz="3300" spc="29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εγκύρων</a:t>
            </a:r>
            <a:r>
              <a:rPr dirty="0" sz="3300" spc="3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–</a:t>
            </a:r>
            <a:r>
              <a:rPr dirty="0" sz="3300" spc="26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άκυρων</a:t>
            </a:r>
            <a:r>
              <a:rPr dirty="0" sz="3300" spc="2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ψηφοδελτίων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5.</a:t>
            </a:r>
            <a:r>
              <a:rPr dirty="0" sz="3300" spc="-2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Έγκυρο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398386" y="2428167"/>
            <a:ext cx="11142345" cy="6505575"/>
            <a:chOff x="4398386" y="2428167"/>
            <a:chExt cx="11142345" cy="65055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98386" y="2428167"/>
              <a:ext cx="11141768" cy="650527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5467" y="2465265"/>
              <a:ext cx="11014533" cy="637802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419760" y="2449558"/>
              <a:ext cx="11046460" cy="6409690"/>
            </a:xfrm>
            <a:custGeom>
              <a:avLst/>
              <a:gdLst/>
              <a:ahLst/>
              <a:cxnLst/>
              <a:rect l="l" t="t" r="r" b="b"/>
              <a:pathLst>
                <a:path w="11046460" h="6409690">
                  <a:moveTo>
                    <a:pt x="0" y="6409438"/>
                  </a:moveTo>
                  <a:lnTo>
                    <a:pt x="11045946" y="6409438"/>
                  </a:lnTo>
                  <a:lnTo>
                    <a:pt x="11045946" y="0"/>
                  </a:lnTo>
                  <a:lnTo>
                    <a:pt x="0" y="0"/>
                  </a:lnTo>
                  <a:lnTo>
                    <a:pt x="0" y="6409438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3370" y="482073"/>
            <a:ext cx="2604217" cy="984676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2677" y="758543"/>
            <a:ext cx="10206990" cy="2101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Παραδείγματα</a:t>
            </a:r>
            <a:r>
              <a:rPr dirty="0" sz="3300" spc="29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εγκύρων</a:t>
            </a:r>
            <a:r>
              <a:rPr dirty="0" sz="3300" spc="3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–</a:t>
            </a:r>
            <a:r>
              <a:rPr dirty="0" sz="3300" spc="26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άκυρων</a:t>
            </a:r>
            <a:r>
              <a:rPr dirty="0" sz="3300" spc="2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ψηφοδελτίων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6.</a:t>
            </a:r>
            <a:r>
              <a:rPr dirty="0" sz="3300" spc="-2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Έγκυρο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757567" y="2869201"/>
            <a:ext cx="13526769" cy="5283200"/>
            <a:chOff x="3757567" y="2869201"/>
            <a:chExt cx="13526769" cy="52832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7567" y="2869201"/>
              <a:ext cx="13526618" cy="528269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4649" y="2906299"/>
              <a:ext cx="13399382" cy="515544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778942" y="2890592"/>
              <a:ext cx="13430885" cy="5187315"/>
            </a:xfrm>
            <a:custGeom>
              <a:avLst/>
              <a:gdLst/>
              <a:ahLst/>
              <a:cxnLst/>
              <a:rect l="l" t="t" r="r" b="b"/>
              <a:pathLst>
                <a:path w="13430885" h="5187315">
                  <a:moveTo>
                    <a:pt x="0" y="5186857"/>
                  </a:moveTo>
                  <a:lnTo>
                    <a:pt x="13430795" y="5186857"/>
                  </a:lnTo>
                  <a:lnTo>
                    <a:pt x="13430795" y="0"/>
                  </a:lnTo>
                  <a:lnTo>
                    <a:pt x="0" y="0"/>
                  </a:lnTo>
                  <a:lnTo>
                    <a:pt x="0" y="5186857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3370" y="482073"/>
            <a:ext cx="2604217" cy="984676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2677" y="758543"/>
            <a:ext cx="10206990" cy="2101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Παραδείγματα</a:t>
            </a:r>
            <a:r>
              <a:rPr dirty="0" sz="3300" spc="29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εγκύρων</a:t>
            </a:r>
            <a:r>
              <a:rPr dirty="0" sz="3300" spc="3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–</a:t>
            </a:r>
            <a:r>
              <a:rPr dirty="0" sz="3300" spc="26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άκυρων</a:t>
            </a:r>
            <a:r>
              <a:rPr dirty="0" sz="3300" spc="2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ψηφοδελτίων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7.</a:t>
            </a:r>
            <a:r>
              <a:rPr dirty="0" sz="33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FF0000"/>
                </a:solidFill>
                <a:latin typeface="Arial"/>
                <a:cs typeface="Arial"/>
              </a:rPr>
              <a:t>Άκυρο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2487248" y="2960945"/>
            <a:ext cx="15182850" cy="5666105"/>
            <a:chOff x="2487248" y="2960945"/>
            <a:chExt cx="15182850" cy="566610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7248" y="2960945"/>
              <a:ext cx="15182684" cy="566591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4321" y="2998023"/>
              <a:ext cx="15055457" cy="553867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508614" y="2982317"/>
              <a:ext cx="15086965" cy="5570220"/>
            </a:xfrm>
            <a:custGeom>
              <a:avLst/>
              <a:gdLst/>
              <a:ahLst/>
              <a:cxnLst/>
              <a:rect l="l" t="t" r="r" b="b"/>
              <a:pathLst>
                <a:path w="15086965" h="5570220">
                  <a:moveTo>
                    <a:pt x="0" y="5570092"/>
                  </a:moveTo>
                  <a:lnTo>
                    <a:pt x="15086870" y="5570092"/>
                  </a:lnTo>
                  <a:lnTo>
                    <a:pt x="15086870" y="0"/>
                  </a:lnTo>
                  <a:lnTo>
                    <a:pt x="0" y="0"/>
                  </a:lnTo>
                  <a:lnTo>
                    <a:pt x="0" y="5570092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3370" y="482073"/>
            <a:ext cx="2604217" cy="984676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1889" y="1483275"/>
            <a:ext cx="17748250" cy="73183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05765">
              <a:lnSpc>
                <a:spcPct val="100000"/>
              </a:lnSpc>
              <a:spcBef>
                <a:spcPts val="95"/>
              </a:spcBef>
            </a:pPr>
            <a:r>
              <a:rPr dirty="0" sz="3300" spc="75" b="1">
                <a:solidFill>
                  <a:srgbClr val="E28B18"/>
                </a:solidFill>
                <a:latin typeface="Arial"/>
                <a:cs typeface="Arial"/>
              </a:rPr>
              <a:t>Διαλογή</a:t>
            </a:r>
            <a:r>
              <a:rPr dirty="0" sz="3300" spc="280" b="1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E28B18"/>
                </a:solidFill>
                <a:latin typeface="Arial"/>
                <a:cs typeface="Arial"/>
              </a:rPr>
              <a:t>&amp;</a:t>
            </a:r>
            <a:r>
              <a:rPr dirty="0" sz="3300" spc="260" b="1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3300" spc="70" b="1">
                <a:solidFill>
                  <a:srgbClr val="E28B18"/>
                </a:solidFill>
                <a:latin typeface="Arial"/>
                <a:cs typeface="Arial"/>
              </a:rPr>
              <a:t>Καταμέτρηση</a:t>
            </a:r>
            <a:r>
              <a:rPr dirty="0" sz="3300" spc="280" b="1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E28B18"/>
                </a:solidFill>
                <a:latin typeface="Arial"/>
                <a:cs typeface="Arial"/>
              </a:rPr>
              <a:t>των</a:t>
            </a:r>
            <a:r>
              <a:rPr dirty="0" sz="3300" spc="265" b="1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3300" spc="55" b="1">
                <a:solidFill>
                  <a:srgbClr val="E28B18"/>
                </a:solidFill>
                <a:latin typeface="Arial"/>
                <a:cs typeface="Arial"/>
              </a:rPr>
              <a:t>ψήφων</a:t>
            </a:r>
            <a:endParaRPr sz="3300">
              <a:latin typeface="Arial"/>
              <a:cs typeface="Arial"/>
            </a:endParaRPr>
          </a:p>
          <a:p>
            <a:pPr marL="483870" marR="63500" indent="-471805">
              <a:lnSpc>
                <a:spcPct val="119900"/>
              </a:lnSpc>
              <a:spcBef>
                <a:spcPts val="3005"/>
              </a:spcBef>
              <a:buSzPct val="119696"/>
              <a:buChar char="•"/>
              <a:tabLst>
                <a:tab pos="483870" algn="l"/>
              </a:tabLst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Η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διαλογή</a:t>
            </a:r>
            <a:r>
              <a:rPr dirty="0" sz="3300" spc="-9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και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καταμέτρηση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των</a:t>
            </a:r>
            <a:r>
              <a:rPr dirty="0" sz="3300" spc="-8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ψήφων</a:t>
            </a:r>
            <a:r>
              <a:rPr dirty="0" sz="3300" spc="-8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γίνεται</a:t>
            </a:r>
            <a:r>
              <a:rPr dirty="0" sz="3300" spc="-7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στα</a:t>
            </a:r>
            <a:r>
              <a:rPr dirty="0" sz="3300" spc="-9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κατά</a:t>
            </a:r>
            <a:r>
              <a:rPr dirty="0" sz="3300" spc="-8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τόπους</a:t>
            </a:r>
            <a:r>
              <a:rPr dirty="0" sz="3300" spc="-10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εκλογικά</a:t>
            </a:r>
            <a:r>
              <a:rPr dirty="0" sz="3300" spc="-9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κέντρα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,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αμέσως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μετά</a:t>
            </a:r>
            <a:r>
              <a:rPr dirty="0" sz="3300" spc="-9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τη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λήξη</a:t>
            </a:r>
            <a:r>
              <a:rPr dirty="0" sz="3300" spc="-9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της</a:t>
            </a:r>
            <a:r>
              <a:rPr dirty="0" sz="3300" spc="-9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ψηφοφορίας,</a:t>
            </a:r>
            <a:r>
              <a:rPr dirty="0" sz="3300" spc="-6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υπό</a:t>
            </a:r>
            <a:r>
              <a:rPr dirty="0" sz="3300" spc="-9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την</a:t>
            </a:r>
            <a:r>
              <a:rPr dirty="0" sz="3300" spc="-8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ευθύνη</a:t>
            </a:r>
            <a:r>
              <a:rPr dirty="0" sz="3300" spc="-7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και</a:t>
            </a:r>
            <a:r>
              <a:rPr dirty="0" sz="3300" spc="-9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εποπτεία</a:t>
            </a:r>
            <a:r>
              <a:rPr dirty="0" sz="3300" spc="-6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του/της</a:t>
            </a:r>
            <a:r>
              <a:rPr dirty="0" sz="3300" spc="-8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Προεδρεύοντα</a:t>
            </a:r>
            <a:endParaRPr sz="3300">
              <a:latin typeface="Arial"/>
              <a:cs typeface="Arial"/>
            </a:endParaRPr>
          </a:p>
          <a:p>
            <a:pPr marL="483870">
              <a:lnSpc>
                <a:spcPct val="100000"/>
              </a:lnSpc>
              <a:spcBef>
                <a:spcPts val="790"/>
              </a:spcBef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υπαλλήλου</a:t>
            </a:r>
            <a:r>
              <a:rPr dirty="0" sz="3300" spc="-12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κάθε</a:t>
            </a:r>
            <a:r>
              <a:rPr dirty="0" sz="3300" spc="-12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εκλογικού</a:t>
            </a:r>
            <a:r>
              <a:rPr dirty="0" sz="3300" spc="-12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κέντρου</a:t>
            </a:r>
            <a:endParaRPr sz="3300">
              <a:latin typeface="Arial"/>
              <a:cs typeface="Arial"/>
            </a:endParaRPr>
          </a:p>
          <a:p>
            <a:pPr marL="483870" marR="86995" indent="-471805">
              <a:lnSpc>
                <a:spcPct val="120000"/>
              </a:lnSpc>
              <a:spcBef>
                <a:spcPts val="1480"/>
              </a:spcBef>
              <a:buSzPct val="119696"/>
              <a:buChar char="•"/>
              <a:tabLst>
                <a:tab pos="483870" algn="l"/>
              </a:tabLst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Κατά</a:t>
            </a:r>
            <a:r>
              <a:rPr dirty="0" sz="3300" spc="-11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τη</a:t>
            </a:r>
            <a:r>
              <a:rPr dirty="0" sz="3300" spc="-10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διαδικασία</a:t>
            </a:r>
            <a:r>
              <a:rPr dirty="0" sz="3300" spc="-11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της</a:t>
            </a:r>
            <a:r>
              <a:rPr dirty="0" sz="3300" spc="-10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διαλογής</a:t>
            </a:r>
            <a:r>
              <a:rPr dirty="0" sz="3300" spc="-10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και</a:t>
            </a:r>
            <a:r>
              <a:rPr dirty="0" sz="3300" spc="-11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καταμέτρησης</a:t>
            </a:r>
            <a:r>
              <a:rPr dirty="0" sz="3300" spc="-114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των</a:t>
            </a:r>
            <a:r>
              <a:rPr dirty="0" sz="3300" spc="-10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ψήφων,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μπορούν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να</a:t>
            </a:r>
            <a:r>
              <a:rPr dirty="0" sz="3300" spc="-10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παρευρίσκονται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στο</a:t>
            </a:r>
            <a:r>
              <a:rPr dirty="0" sz="3300" spc="-8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εκλογικό</a:t>
            </a:r>
            <a:r>
              <a:rPr dirty="0" sz="3300" spc="-8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κέντρο</a:t>
            </a:r>
            <a:r>
              <a:rPr dirty="0" sz="3300" spc="-6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μόνο</a:t>
            </a:r>
            <a:r>
              <a:rPr dirty="0" sz="3300" spc="-8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οι</a:t>
            </a:r>
            <a:r>
              <a:rPr dirty="0" sz="3300" spc="-8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επί</a:t>
            </a:r>
            <a:r>
              <a:rPr dirty="0" sz="3300" spc="-7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καθήκοντι</a:t>
            </a:r>
            <a:r>
              <a:rPr dirty="0" sz="3300" spc="-8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υπάλληλοι</a:t>
            </a:r>
            <a:r>
              <a:rPr dirty="0" sz="3300" spc="-6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και</a:t>
            </a:r>
            <a:r>
              <a:rPr dirty="0" sz="3300" spc="-8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οι</a:t>
            </a:r>
            <a:r>
              <a:rPr dirty="0" sz="3300" spc="-8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υποψήφιοι</a:t>
            </a:r>
            <a:r>
              <a:rPr dirty="0" sz="3300" spc="-8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50" b="1">
                <a:solidFill>
                  <a:srgbClr val="2E7787"/>
                </a:solidFill>
                <a:latin typeface="Arial"/>
                <a:cs typeface="Arial"/>
              </a:rPr>
              <a:t>ή</a:t>
            </a:r>
            <a:endParaRPr sz="3300">
              <a:latin typeface="Arial"/>
              <a:cs typeface="Arial"/>
            </a:endParaRPr>
          </a:p>
          <a:p>
            <a:pPr marL="483870">
              <a:lnSpc>
                <a:spcPct val="100000"/>
              </a:lnSpc>
              <a:spcBef>
                <a:spcPts val="790"/>
              </a:spcBef>
            </a:pPr>
            <a:r>
              <a:rPr dirty="0" sz="3300" spc="-10" b="1">
                <a:solidFill>
                  <a:srgbClr val="2E7787"/>
                </a:solidFill>
                <a:latin typeface="Arial"/>
                <a:cs typeface="Arial"/>
              </a:rPr>
              <a:t>αντιπρόσωποί</a:t>
            </a:r>
            <a:r>
              <a:rPr dirty="0" sz="3300" spc="-11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20" b="1">
                <a:solidFill>
                  <a:srgbClr val="2E7787"/>
                </a:solidFill>
                <a:latin typeface="Arial"/>
                <a:cs typeface="Arial"/>
              </a:rPr>
              <a:t>τους</a:t>
            </a:r>
            <a:endParaRPr sz="3300">
              <a:latin typeface="Arial"/>
              <a:cs typeface="Arial"/>
            </a:endParaRPr>
          </a:p>
          <a:p>
            <a:pPr marL="483870" marR="5080" indent="-471805">
              <a:lnSpc>
                <a:spcPct val="119900"/>
              </a:lnSpc>
              <a:spcBef>
                <a:spcPts val="1485"/>
              </a:spcBef>
              <a:buSzPct val="119696"/>
              <a:buChar char="•"/>
              <a:tabLst>
                <a:tab pos="483870" algn="l"/>
              </a:tabLst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Ευθύς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αμέσως</a:t>
            </a:r>
            <a:r>
              <a:rPr dirty="0" sz="3300" spc="-8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μετά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το</a:t>
            </a:r>
            <a:r>
              <a:rPr dirty="0" sz="3300" spc="-9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πέρας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της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ψηφοφορίας,</a:t>
            </a:r>
            <a:r>
              <a:rPr dirty="0" sz="3300" spc="-6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κάθε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κάλπη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ανοίγεται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επί</a:t>
            </a:r>
            <a:r>
              <a:rPr dirty="0" sz="3300" spc="-8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τόπου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στο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εκλογικό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κέντρο,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υπό</a:t>
            </a:r>
            <a:r>
              <a:rPr dirty="0" sz="3300" spc="-9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την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ευθύνη</a:t>
            </a:r>
            <a:r>
              <a:rPr dirty="0" sz="3300" spc="-9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και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εποπτεία</a:t>
            </a:r>
            <a:r>
              <a:rPr dirty="0" sz="3300" spc="-7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του/της</a:t>
            </a:r>
            <a:r>
              <a:rPr dirty="0" sz="3300" spc="-8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Προεδρεύοντα</a:t>
            </a:r>
            <a:r>
              <a:rPr dirty="0" sz="3300" spc="-5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υπαλλήλου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και,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στην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παρουσία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των</a:t>
            </a:r>
            <a:r>
              <a:rPr dirty="0" sz="3300" spc="-114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αντιπροσώπων</a:t>
            </a:r>
            <a:r>
              <a:rPr dirty="0" sz="3300" spc="-9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των</a:t>
            </a:r>
            <a:r>
              <a:rPr dirty="0" sz="3300" spc="-11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υποψηφίων,</a:t>
            </a:r>
            <a:r>
              <a:rPr dirty="0" sz="3300" spc="-8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αρχίζει</a:t>
            </a:r>
            <a:r>
              <a:rPr dirty="0" sz="3300" spc="-11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η</a:t>
            </a:r>
            <a:r>
              <a:rPr dirty="0" sz="3300" spc="-114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διαδικασία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της</a:t>
            </a:r>
            <a:r>
              <a:rPr dirty="0" sz="3300" spc="-11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διαλογής</a:t>
            </a:r>
            <a:r>
              <a:rPr dirty="0" sz="3300" spc="-11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και</a:t>
            </a:r>
            <a:r>
              <a:rPr dirty="0" sz="3300" spc="-114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καταμέτρησης</a:t>
            </a:r>
            <a:r>
              <a:rPr dirty="0" sz="3300" spc="82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των</a:t>
            </a:r>
            <a:r>
              <a:rPr dirty="0" sz="3300" spc="-6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ψήφων.</a:t>
            </a:r>
            <a:endParaRPr sz="33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75451" y="484086"/>
            <a:ext cx="2600565" cy="984438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2677" y="758543"/>
            <a:ext cx="10206990" cy="2101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Παραδείγματα</a:t>
            </a:r>
            <a:r>
              <a:rPr dirty="0" sz="3300" spc="29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εγκύρων</a:t>
            </a:r>
            <a:r>
              <a:rPr dirty="0" sz="3300" spc="3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–</a:t>
            </a:r>
            <a:r>
              <a:rPr dirty="0" sz="3300" spc="26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άκυρων</a:t>
            </a:r>
            <a:r>
              <a:rPr dirty="0" sz="3300" spc="2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ψηφοδελτίων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8.</a:t>
            </a:r>
            <a:r>
              <a:rPr dirty="0" sz="3300" spc="-2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Έγκυρο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428544" y="2195728"/>
            <a:ext cx="11300460" cy="6935470"/>
            <a:chOff x="4428544" y="2195728"/>
            <a:chExt cx="11300460" cy="693547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8544" y="2195728"/>
              <a:ext cx="11300086" cy="693498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5623" y="2232811"/>
              <a:ext cx="11172853" cy="680775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449916" y="2217105"/>
              <a:ext cx="11204575" cy="6839584"/>
            </a:xfrm>
            <a:custGeom>
              <a:avLst/>
              <a:gdLst/>
              <a:ahLst/>
              <a:cxnLst/>
              <a:rect l="l" t="t" r="r" b="b"/>
              <a:pathLst>
                <a:path w="11204575" h="6839584">
                  <a:moveTo>
                    <a:pt x="0" y="6839163"/>
                  </a:moveTo>
                  <a:lnTo>
                    <a:pt x="11204266" y="6839163"/>
                  </a:lnTo>
                  <a:lnTo>
                    <a:pt x="11204266" y="0"/>
                  </a:lnTo>
                  <a:lnTo>
                    <a:pt x="0" y="0"/>
                  </a:lnTo>
                  <a:lnTo>
                    <a:pt x="0" y="6839163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3370" y="482073"/>
            <a:ext cx="2604217" cy="984676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2677" y="758543"/>
            <a:ext cx="10206990" cy="2101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Παραδείγματα</a:t>
            </a:r>
            <a:r>
              <a:rPr dirty="0" sz="3300" spc="29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εγκύρων</a:t>
            </a:r>
            <a:r>
              <a:rPr dirty="0" sz="3300" spc="3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–</a:t>
            </a:r>
            <a:r>
              <a:rPr dirty="0" sz="3300" spc="26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άκυρων</a:t>
            </a:r>
            <a:r>
              <a:rPr dirty="0" sz="3300" spc="2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ψηφοδελτίων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9.</a:t>
            </a:r>
            <a:r>
              <a:rPr dirty="0" sz="3300" spc="-2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Έγκυρο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670875" y="2230910"/>
            <a:ext cx="13313410" cy="6777990"/>
            <a:chOff x="3670875" y="2230910"/>
            <a:chExt cx="13313410" cy="677799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70875" y="2230910"/>
              <a:ext cx="13313004" cy="677792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7949" y="2267993"/>
              <a:ext cx="13185776" cy="665068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692243" y="2252287"/>
              <a:ext cx="13217525" cy="6682105"/>
            </a:xfrm>
            <a:custGeom>
              <a:avLst/>
              <a:gdLst/>
              <a:ahLst/>
              <a:cxnLst/>
              <a:rect l="l" t="t" r="r" b="b"/>
              <a:pathLst>
                <a:path w="13217525" h="6682105">
                  <a:moveTo>
                    <a:pt x="0" y="6682100"/>
                  </a:moveTo>
                  <a:lnTo>
                    <a:pt x="13217189" y="6682100"/>
                  </a:lnTo>
                  <a:lnTo>
                    <a:pt x="13217189" y="0"/>
                  </a:lnTo>
                  <a:lnTo>
                    <a:pt x="0" y="0"/>
                  </a:lnTo>
                  <a:lnTo>
                    <a:pt x="0" y="6682100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3370" y="482073"/>
            <a:ext cx="2604217" cy="984676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2677" y="758543"/>
            <a:ext cx="10206990" cy="2101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Παραδείγματα</a:t>
            </a:r>
            <a:r>
              <a:rPr dirty="0" sz="3300" spc="29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εγκύρων</a:t>
            </a:r>
            <a:r>
              <a:rPr dirty="0" sz="3300" spc="3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–</a:t>
            </a:r>
            <a:r>
              <a:rPr dirty="0" sz="3300" spc="26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άκυρων</a:t>
            </a:r>
            <a:r>
              <a:rPr dirty="0" sz="3300" spc="2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ψηφοδελτίων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10.</a:t>
            </a:r>
            <a:r>
              <a:rPr dirty="0" sz="3300" spc="-4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Έγκυρο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139370" y="3112952"/>
            <a:ext cx="15052040" cy="5514340"/>
            <a:chOff x="3139370" y="3112952"/>
            <a:chExt cx="15052040" cy="55143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9370" y="3112952"/>
              <a:ext cx="15052013" cy="551390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6447" y="3150061"/>
              <a:ext cx="14924781" cy="538664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160741" y="3134354"/>
              <a:ext cx="14956790" cy="5418455"/>
            </a:xfrm>
            <a:custGeom>
              <a:avLst/>
              <a:gdLst/>
              <a:ahLst/>
              <a:cxnLst/>
              <a:rect l="l" t="t" r="r" b="b"/>
              <a:pathLst>
                <a:path w="14956790" h="5418455">
                  <a:moveTo>
                    <a:pt x="0" y="5418054"/>
                  </a:moveTo>
                  <a:lnTo>
                    <a:pt x="14956193" y="5418054"/>
                  </a:lnTo>
                  <a:lnTo>
                    <a:pt x="14956193" y="0"/>
                  </a:lnTo>
                  <a:lnTo>
                    <a:pt x="0" y="0"/>
                  </a:lnTo>
                  <a:lnTo>
                    <a:pt x="0" y="5418054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3370" y="482073"/>
            <a:ext cx="2604217" cy="984676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2677" y="758543"/>
            <a:ext cx="10206990" cy="2101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Παραδείγματα</a:t>
            </a:r>
            <a:r>
              <a:rPr dirty="0" sz="3300" spc="29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εγκύρων</a:t>
            </a:r>
            <a:r>
              <a:rPr dirty="0" sz="3300" spc="3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–</a:t>
            </a:r>
            <a:r>
              <a:rPr dirty="0" sz="3300" spc="26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άκυρων</a:t>
            </a:r>
            <a:r>
              <a:rPr dirty="0" sz="3300" spc="2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ψηφοδελτίων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11.</a:t>
            </a:r>
            <a:r>
              <a:rPr dirty="0" sz="3300" spc="-4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Έγκυρο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030225" y="2869203"/>
            <a:ext cx="13068300" cy="5989320"/>
            <a:chOff x="4030225" y="2869203"/>
            <a:chExt cx="13068300" cy="598932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30225" y="2869203"/>
              <a:ext cx="13067997" cy="598885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7310" y="2906299"/>
              <a:ext cx="12940757" cy="586160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051604" y="2890592"/>
              <a:ext cx="12972415" cy="5893435"/>
            </a:xfrm>
            <a:custGeom>
              <a:avLst/>
              <a:gdLst/>
              <a:ahLst/>
              <a:cxnLst/>
              <a:rect l="l" t="t" r="r" b="b"/>
              <a:pathLst>
                <a:path w="12972415" h="5893434">
                  <a:moveTo>
                    <a:pt x="0" y="5893014"/>
                  </a:moveTo>
                  <a:lnTo>
                    <a:pt x="12972170" y="5893014"/>
                  </a:lnTo>
                  <a:lnTo>
                    <a:pt x="12972170" y="0"/>
                  </a:lnTo>
                  <a:lnTo>
                    <a:pt x="0" y="0"/>
                  </a:lnTo>
                  <a:lnTo>
                    <a:pt x="0" y="5893014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3370" y="482073"/>
            <a:ext cx="2604217" cy="984676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2677" y="758543"/>
            <a:ext cx="10206990" cy="2101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Παραδείγματα</a:t>
            </a:r>
            <a:r>
              <a:rPr dirty="0" sz="3300" spc="29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εγκύρων</a:t>
            </a:r>
            <a:r>
              <a:rPr dirty="0" sz="3300" spc="3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–</a:t>
            </a:r>
            <a:r>
              <a:rPr dirty="0" sz="3300" spc="26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άκυρων</a:t>
            </a:r>
            <a:r>
              <a:rPr dirty="0" sz="3300" spc="2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ψηφοδελτίων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12.</a:t>
            </a:r>
            <a:r>
              <a:rPr dirty="0" sz="3300" spc="-4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Έγκυρο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6945337" y="2638027"/>
            <a:ext cx="6266815" cy="6201410"/>
            <a:chOff x="6945337" y="2638027"/>
            <a:chExt cx="6266815" cy="620141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45337" y="2638027"/>
              <a:ext cx="6266511" cy="620117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82405" y="2675101"/>
              <a:ext cx="6139289" cy="607395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66698" y="2659395"/>
              <a:ext cx="6170930" cy="6105525"/>
            </a:xfrm>
            <a:custGeom>
              <a:avLst/>
              <a:gdLst/>
              <a:ahLst/>
              <a:cxnLst/>
              <a:rect l="l" t="t" r="r" b="b"/>
              <a:pathLst>
                <a:path w="6170930" h="6105525">
                  <a:moveTo>
                    <a:pt x="0" y="6105363"/>
                  </a:moveTo>
                  <a:lnTo>
                    <a:pt x="6170702" y="6105363"/>
                  </a:lnTo>
                  <a:lnTo>
                    <a:pt x="6170702" y="0"/>
                  </a:lnTo>
                  <a:lnTo>
                    <a:pt x="0" y="0"/>
                  </a:lnTo>
                  <a:lnTo>
                    <a:pt x="0" y="6105363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3370" y="482073"/>
            <a:ext cx="2604217" cy="984676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2677" y="758543"/>
            <a:ext cx="10206990" cy="2101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Παραδείγματα</a:t>
            </a:r>
            <a:r>
              <a:rPr dirty="0" sz="3300" spc="29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εγκύρων</a:t>
            </a:r>
            <a:r>
              <a:rPr dirty="0" sz="3300" spc="3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–</a:t>
            </a:r>
            <a:r>
              <a:rPr dirty="0" sz="3300" spc="26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άκυρων</a:t>
            </a:r>
            <a:r>
              <a:rPr dirty="0" sz="3300" spc="2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ψηφοδελτίων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13.</a:t>
            </a:r>
            <a:r>
              <a:rPr dirty="0" sz="3300" spc="-4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Έγκυρο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724894" y="2638032"/>
            <a:ext cx="12707620" cy="6407785"/>
            <a:chOff x="3724894" y="2638032"/>
            <a:chExt cx="12707620" cy="64077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24894" y="2638032"/>
              <a:ext cx="12707380" cy="640724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1979" y="2675101"/>
              <a:ext cx="12580140" cy="628001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746273" y="2659395"/>
              <a:ext cx="12611735" cy="6311900"/>
            </a:xfrm>
            <a:custGeom>
              <a:avLst/>
              <a:gdLst/>
              <a:ahLst/>
              <a:cxnLst/>
              <a:rect l="l" t="t" r="r" b="b"/>
              <a:pathLst>
                <a:path w="12611735" h="6311900">
                  <a:moveTo>
                    <a:pt x="0" y="6311430"/>
                  </a:moveTo>
                  <a:lnTo>
                    <a:pt x="12611553" y="6311430"/>
                  </a:lnTo>
                  <a:lnTo>
                    <a:pt x="12611553" y="0"/>
                  </a:lnTo>
                  <a:lnTo>
                    <a:pt x="0" y="0"/>
                  </a:lnTo>
                  <a:lnTo>
                    <a:pt x="0" y="6311430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3370" y="482073"/>
            <a:ext cx="2604217" cy="984676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2677" y="758543"/>
            <a:ext cx="10206990" cy="2101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Παραδείγματα</a:t>
            </a:r>
            <a:r>
              <a:rPr dirty="0" sz="3300" spc="29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εγκύρων</a:t>
            </a:r>
            <a:r>
              <a:rPr dirty="0" sz="3300" spc="3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–</a:t>
            </a:r>
            <a:r>
              <a:rPr dirty="0" sz="3300" spc="26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άκυρων</a:t>
            </a:r>
            <a:r>
              <a:rPr dirty="0" sz="3300" spc="2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ψηφοδελτίων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14.</a:t>
            </a:r>
            <a:r>
              <a:rPr dirty="0" sz="33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FF0000"/>
                </a:solidFill>
                <a:latin typeface="Arial"/>
                <a:cs typeface="Arial"/>
              </a:rPr>
              <a:t>Άκυρο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770316" y="2230897"/>
            <a:ext cx="11223625" cy="6882765"/>
            <a:chOff x="4770316" y="2230897"/>
            <a:chExt cx="11223625" cy="688276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0316" y="2230897"/>
              <a:ext cx="11223437" cy="688222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7392" y="2267993"/>
              <a:ext cx="11096206" cy="675497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791686" y="2252287"/>
              <a:ext cx="11127740" cy="6786880"/>
            </a:xfrm>
            <a:custGeom>
              <a:avLst/>
              <a:gdLst/>
              <a:ahLst/>
              <a:cxnLst/>
              <a:rect l="l" t="t" r="r" b="b"/>
              <a:pathLst>
                <a:path w="11127740" h="6786880">
                  <a:moveTo>
                    <a:pt x="0" y="6786390"/>
                  </a:moveTo>
                  <a:lnTo>
                    <a:pt x="11127619" y="6786390"/>
                  </a:lnTo>
                  <a:lnTo>
                    <a:pt x="11127619" y="0"/>
                  </a:lnTo>
                  <a:lnTo>
                    <a:pt x="0" y="0"/>
                  </a:lnTo>
                  <a:lnTo>
                    <a:pt x="0" y="6786390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3370" y="482073"/>
            <a:ext cx="2604217" cy="984676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85"/>
              <a:t>Παραδείγματα</a:t>
            </a:r>
            <a:r>
              <a:rPr dirty="0" spc="290"/>
              <a:t> </a:t>
            </a:r>
            <a:r>
              <a:rPr dirty="0" spc="80"/>
              <a:t>εγκύρων</a:t>
            </a:r>
            <a:r>
              <a:rPr dirty="0" spc="385"/>
              <a:t> </a:t>
            </a:r>
            <a:r>
              <a:rPr dirty="0"/>
              <a:t>–</a:t>
            </a:r>
            <a:r>
              <a:rPr dirty="0" spc="265"/>
              <a:t> </a:t>
            </a:r>
            <a:r>
              <a:rPr dirty="0" spc="80"/>
              <a:t>άκυρων</a:t>
            </a:r>
            <a:r>
              <a:rPr dirty="0" spc="285"/>
              <a:t> </a:t>
            </a:r>
            <a:r>
              <a:rPr dirty="0" spc="80"/>
              <a:t>ψηφοδελτίων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32677" y="2230708"/>
            <a:ext cx="2286635" cy="2438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9900"/>
              </a:lnSpc>
              <a:spcBef>
                <a:spcPts val="100"/>
              </a:spcBef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15.</a:t>
            </a:r>
            <a:r>
              <a:rPr dirty="0" sz="3300" spc="-4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Έγκυρο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κομματικό</a:t>
            </a:r>
            <a:r>
              <a:rPr dirty="0" sz="3300" spc="-18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50">
                <a:solidFill>
                  <a:srgbClr val="2E7787"/>
                </a:solidFill>
                <a:latin typeface="Arial"/>
                <a:cs typeface="Arial"/>
              </a:rPr>
              <a:t>&amp;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σταυροί</a:t>
            </a: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προτίμησης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282798" y="2230923"/>
            <a:ext cx="13206730" cy="6736715"/>
            <a:chOff x="4282798" y="2230923"/>
            <a:chExt cx="13206730" cy="673671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2798" y="2230923"/>
              <a:ext cx="13206198" cy="673644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9868" y="2267993"/>
              <a:ext cx="13078973" cy="660922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304162" y="2252287"/>
              <a:ext cx="13110844" cy="6640830"/>
            </a:xfrm>
            <a:custGeom>
              <a:avLst/>
              <a:gdLst/>
              <a:ahLst/>
              <a:cxnLst/>
              <a:rect l="l" t="t" r="r" b="b"/>
              <a:pathLst>
                <a:path w="13110844" h="6640830">
                  <a:moveTo>
                    <a:pt x="0" y="6640635"/>
                  </a:moveTo>
                  <a:lnTo>
                    <a:pt x="13110386" y="6640635"/>
                  </a:lnTo>
                  <a:lnTo>
                    <a:pt x="13110386" y="0"/>
                  </a:lnTo>
                  <a:lnTo>
                    <a:pt x="0" y="0"/>
                  </a:lnTo>
                  <a:lnTo>
                    <a:pt x="0" y="6640635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3370" y="482073"/>
            <a:ext cx="2604217" cy="984676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85"/>
              <a:t>Παραδείγματα</a:t>
            </a:r>
            <a:r>
              <a:rPr dirty="0" spc="290"/>
              <a:t> </a:t>
            </a:r>
            <a:r>
              <a:rPr dirty="0" spc="80"/>
              <a:t>εγκύρων</a:t>
            </a:r>
            <a:r>
              <a:rPr dirty="0" spc="385"/>
              <a:t> </a:t>
            </a:r>
            <a:r>
              <a:rPr dirty="0"/>
              <a:t>–</a:t>
            </a:r>
            <a:r>
              <a:rPr dirty="0" spc="265"/>
              <a:t> </a:t>
            </a:r>
            <a:r>
              <a:rPr dirty="0" spc="80"/>
              <a:t>άκυρων</a:t>
            </a:r>
            <a:r>
              <a:rPr dirty="0" spc="285"/>
              <a:t> </a:t>
            </a:r>
            <a:r>
              <a:rPr dirty="0" spc="80"/>
              <a:t>ψηφοδελτίων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32677" y="2230708"/>
            <a:ext cx="2286635" cy="2438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9900"/>
              </a:lnSpc>
              <a:spcBef>
                <a:spcPts val="100"/>
              </a:spcBef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16.</a:t>
            </a:r>
            <a:r>
              <a:rPr dirty="0" sz="3300" spc="-4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Έγκυρο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κομματικό</a:t>
            </a:r>
            <a:r>
              <a:rPr dirty="0" sz="3300" spc="-18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50">
                <a:solidFill>
                  <a:srgbClr val="2E7787"/>
                </a:solidFill>
                <a:latin typeface="Arial"/>
                <a:cs typeface="Arial"/>
              </a:rPr>
              <a:t>&amp;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σταυροί</a:t>
            </a: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προτίμησης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718805" y="35182"/>
            <a:ext cx="14098905" cy="9202420"/>
            <a:chOff x="4718805" y="35182"/>
            <a:chExt cx="14098905" cy="920242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8805" y="1879087"/>
              <a:ext cx="13206198" cy="735843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5876" y="1916172"/>
              <a:ext cx="13078973" cy="723119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740169" y="1900465"/>
              <a:ext cx="13110844" cy="7263130"/>
            </a:xfrm>
            <a:custGeom>
              <a:avLst/>
              <a:gdLst/>
              <a:ahLst/>
              <a:cxnLst/>
              <a:rect l="l" t="t" r="r" b="b"/>
              <a:pathLst>
                <a:path w="13110844" h="7263130">
                  <a:moveTo>
                    <a:pt x="0" y="7262606"/>
                  </a:moveTo>
                  <a:lnTo>
                    <a:pt x="13110386" y="7262606"/>
                  </a:lnTo>
                  <a:lnTo>
                    <a:pt x="13110386" y="0"/>
                  </a:lnTo>
                  <a:lnTo>
                    <a:pt x="0" y="0"/>
                  </a:lnTo>
                  <a:lnTo>
                    <a:pt x="0" y="7262606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20454" y="35182"/>
              <a:ext cx="2796982" cy="1882246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85"/>
              <a:t>Παραδείγματα</a:t>
            </a:r>
            <a:r>
              <a:rPr dirty="0" spc="290"/>
              <a:t> </a:t>
            </a:r>
            <a:r>
              <a:rPr dirty="0" spc="80"/>
              <a:t>εγκύρων</a:t>
            </a:r>
            <a:r>
              <a:rPr dirty="0" spc="385"/>
              <a:t> </a:t>
            </a:r>
            <a:r>
              <a:rPr dirty="0"/>
              <a:t>–</a:t>
            </a:r>
            <a:r>
              <a:rPr dirty="0" spc="265"/>
              <a:t> </a:t>
            </a:r>
            <a:r>
              <a:rPr dirty="0" spc="80"/>
              <a:t>άκυρων</a:t>
            </a:r>
            <a:r>
              <a:rPr dirty="0" spc="285"/>
              <a:t> </a:t>
            </a:r>
            <a:r>
              <a:rPr dirty="0" spc="80"/>
              <a:t>ψηφοδελτίων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32677" y="2230708"/>
            <a:ext cx="2286635" cy="2438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9900"/>
              </a:lnSpc>
              <a:spcBef>
                <a:spcPts val="100"/>
              </a:spcBef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17.</a:t>
            </a:r>
            <a:r>
              <a:rPr dirty="0" sz="3300" spc="-4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Έγκυρο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κομματικό</a:t>
            </a:r>
            <a:r>
              <a:rPr dirty="0" sz="3300" spc="-18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50">
                <a:solidFill>
                  <a:srgbClr val="2E7787"/>
                </a:solidFill>
                <a:latin typeface="Arial"/>
                <a:cs typeface="Arial"/>
              </a:rPr>
              <a:t>&amp;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σταυροί</a:t>
            </a: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προτίμησης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163771" y="1532297"/>
            <a:ext cx="7466965" cy="7910195"/>
            <a:chOff x="6163771" y="1532297"/>
            <a:chExt cx="7466965" cy="791019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3771" y="1532297"/>
              <a:ext cx="7466494" cy="791003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0858" y="1569376"/>
              <a:ext cx="7339252" cy="778279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185152" y="1553670"/>
              <a:ext cx="7371080" cy="7814309"/>
            </a:xfrm>
            <a:custGeom>
              <a:avLst/>
              <a:gdLst/>
              <a:ahLst/>
              <a:cxnLst/>
              <a:rect l="l" t="t" r="r" b="b"/>
              <a:pathLst>
                <a:path w="7371080" h="7814309">
                  <a:moveTo>
                    <a:pt x="0" y="7814212"/>
                  </a:moveTo>
                  <a:lnTo>
                    <a:pt x="7370665" y="7814212"/>
                  </a:lnTo>
                  <a:lnTo>
                    <a:pt x="7370665" y="0"/>
                  </a:lnTo>
                  <a:lnTo>
                    <a:pt x="0" y="0"/>
                  </a:lnTo>
                  <a:lnTo>
                    <a:pt x="0" y="7814212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3370" y="482073"/>
            <a:ext cx="2604217" cy="984676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06559" y="1616465"/>
            <a:ext cx="17127855" cy="64750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80059">
              <a:lnSpc>
                <a:spcPct val="100000"/>
              </a:lnSpc>
              <a:spcBef>
                <a:spcPts val="95"/>
              </a:spcBef>
            </a:pPr>
            <a:r>
              <a:rPr dirty="0" sz="3300" spc="75" b="1">
                <a:solidFill>
                  <a:srgbClr val="E28B18"/>
                </a:solidFill>
                <a:latin typeface="Arial"/>
                <a:cs typeface="Arial"/>
              </a:rPr>
              <a:t>Διαλογή</a:t>
            </a:r>
            <a:r>
              <a:rPr dirty="0" sz="3300" spc="280" b="1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E28B18"/>
                </a:solidFill>
                <a:latin typeface="Arial"/>
                <a:cs typeface="Arial"/>
              </a:rPr>
              <a:t>&amp;</a:t>
            </a:r>
            <a:r>
              <a:rPr dirty="0" sz="3300" spc="260" b="1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3300" spc="70" b="1">
                <a:solidFill>
                  <a:srgbClr val="E28B18"/>
                </a:solidFill>
                <a:latin typeface="Arial"/>
                <a:cs typeface="Arial"/>
              </a:rPr>
              <a:t>Καταμέτρηση</a:t>
            </a:r>
            <a:r>
              <a:rPr dirty="0" sz="3300" spc="280" b="1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E28B18"/>
                </a:solidFill>
                <a:latin typeface="Arial"/>
                <a:cs typeface="Arial"/>
              </a:rPr>
              <a:t>των</a:t>
            </a:r>
            <a:r>
              <a:rPr dirty="0" sz="3300" spc="265" b="1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3300" spc="55" b="1">
                <a:solidFill>
                  <a:srgbClr val="E28B18"/>
                </a:solidFill>
                <a:latin typeface="Arial"/>
                <a:cs typeface="Arial"/>
              </a:rPr>
              <a:t>ψήφων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70"/>
              </a:spcBef>
            </a:pPr>
            <a:endParaRPr sz="3300">
              <a:latin typeface="Arial"/>
              <a:cs typeface="Arial"/>
            </a:endParaRPr>
          </a:p>
          <a:p>
            <a:pPr marL="483234" marR="82550" indent="-471170">
              <a:lnSpc>
                <a:spcPct val="119900"/>
              </a:lnSpc>
              <a:buSzPct val="119696"/>
              <a:buChar char="•"/>
              <a:tabLst>
                <a:tab pos="483234" algn="l"/>
              </a:tabLst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Ο/η</a:t>
            </a:r>
            <a:r>
              <a:rPr dirty="0" sz="3300" spc="-12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Προεδρεύων</a:t>
            </a:r>
            <a:r>
              <a:rPr dirty="0" sz="3300" spc="-8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Υπάλληλος</a:t>
            </a:r>
            <a:r>
              <a:rPr dirty="0" sz="3300" spc="-13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προχωρεί</a:t>
            </a:r>
            <a:r>
              <a:rPr dirty="0" sz="3300" spc="-114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στη</a:t>
            </a:r>
            <a:r>
              <a:rPr dirty="0" sz="3300" spc="-13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διαδικασία</a:t>
            </a:r>
            <a:r>
              <a:rPr dirty="0" sz="3300" spc="-12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της</a:t>
            </a:r>
            <a:r>
              <a:rPr dirty="0" sz="3300" spc="-13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καταμέτρησης</a:t>
            </a:r>
            <a:r>
              <a:rPr dirty="0" sz="3300" spc="-13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των</a:t>
            </a:r>
            <a:r>
              <a:rPr dirty="0" sz="3300" spc="-12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ψήφων</a:t>
            </a:r>
            <a:r>
              <a:rPr dirty="0" sz="3300" spc="-10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25">
                <a:solidFill>
                  <a:srgbClr val="2E7787"/>
                </a:solidFill>
                <a:latin typeface="Arial"/>
                <a:cs typeface="Arial"/>
              </a:rPr>
              <a:t>και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καταγράφει</a:t>
            </a:r>
            <a:r>
              <a:rPr dirty="0" sz="3300" spc="-7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τη</a:t>
            </a:r>
            <a:r>
              <a:rPr dirty="0" sz="3300" spc="-8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λέξη</a:t>
            </a:r>
            <a:r>
              <a:rPr dirty="0" sz="3300" spc="-7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"ΑΚΥΡΟ",</a:t>
            </a:r>
            <a:r>
              <a:rPr dirty="0" sz="3300" spc="-6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σε</a:t>
            </a:r>
            <a:r>
              <a:rPr dirty="0" sz="3300" spc="-6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κάθε</a:t>
            </a:r>
            <a:r>
              <a:rPr dirty="0" sz="3300" spc="-8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ψηφοδέλτιο</a:t>
            </a:r>
            <a:r>
              <a:rPr dirty="0" sz="3300" spc="-6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που</a:t>
            </a:r>
            <a:r>
              <a:rPr dirty="0" sz="3300" spc="-8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απορρίπτει</a:t>
            </a:r>
            <a:r>
              <a:rPr dirty="0" sz="3300" spc="-6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ο/η</a:t>
            </a:r>
            <a:r>
              <a:rPr dirty="0" sz="3300" spc="-9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ίδιος/α</a:t>
            </a:r>
            <a:r>
              <a:rPr dirty="0" sz="3300" spc="-8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2E7787"/>
                </a:solidFill>
                <a:latin typeface="Arial"/>
                <a:cs typeface="Arial"/>
              </a:rPr>
              <a:t>ως </a:t>
            </a:r>
            <a:r>
              <a:rPr dirty="0" sz="3300" spc="-10" b="1">
                <a:solidFill>
                  <a:srgbClr val="2E7787"/>
                </a:solidFill>
                <a:latin typeface="Arial"/>
                <a:cs typeface="Arial"/>
              </a:rPr>
              <a:t>άκυρο</a:t>
            </a:r>
            <a:endParaRPr sz="3300">
              <a:latin typeface="Arial"/>
              <a:cs typeface="Arial"/>
            </a:endParaRPr>
          </a:p>
          <a:p>
            <a:pPr marL="483234" marR="5080" indent="-471170">
              <a:lnSpc>
                <a:spcPct val="119900"/>
              </a:lnSpc>
              <a:spcBef>
                <a:spcPts val="1485"/>
              </a:spcBef>
              <a:buSzPct val="119696"/>
              <a:buFont typeface="Arial"/>
              <a:buChar char="•"/>
              <a:tabLst>
                <a:tab pos="483234" algn="l"/>
              </a:tabLst>
            </a:pP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Οι</a:t>
            </a:r>
            <a:r>
              <a:rPr dirty="0" sz="3300" spc="-11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2E7787"/>
                </a:solidFill>
                <a:latin typeface="Arial"/>
                <a:cs typeface="Arial"/>
              </a:rPr>
              <a:t>αντιπρόσωποι</a:t>
            </a:r>
            <a:r>
              <a:rPr dirty="0" sz="3300" spc="-10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των</a:t>
            </a:r>
            <a:r>
              <a:rPr dirty="0" sz="3300" spc="-10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2E7787"/>
                </a:solidFill>
                <a:latin typeface="Arial"/>
                <a:cs typeface="Arial"/>
              </a:rPr>
              <a:t>υποψηφίων</a:t>
            </a:r>
            <a:r>
              <a:rPr dirty="0" sz="3300" spc="-11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δεν</a:t>
            </a:r>
            <a:r>
              <a:rPr dirty="0" sz="3300" spc="-9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επιτρέπεται</a:t>
            </a:r>
            <a:r>
              <a:rPr dirty="0" sz="3300" spc="-9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να</a:t>
            </a:r>
            <a:r>
              <a:rPr dirty="0" sz="3300" spc="-10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παρεμβαίνουν</a:t>
            </a:r>
            <a:r>
              <a:rPr dirty="0" sz="3300" spc="-5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στη</a:t>
            </a:r>
            <a:r>
              <a:rPr dirty="0" sz="3300" spc="-11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διαδικασία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καταμέτρησης</a:t>
            </a:r>
            <a:r>
              <a:rPr dirty="0" sz="3300" spc="-14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των</a:t>
            </a:r>
            <a:r>
              <a:rPr dirty="0" sz="3300" spc="-14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ψήφων</a:t>
            </a:r>
            <a:endParaRPr sz="3300">
              <a:latin typeface="Arial"/>
              <a:cs typeface="Arial"/>
            </a:endParaRPr>
          </a:p>
          <a:p>
            <a:pPr marL="483234" marR="77470" indent="-471170">
              <a:lnSpc>
                <a:spcPct val="120000"/>
              </a:lnSpc>
              <a:spcBef>
                <a:spcPts val="1480"/>
              </a:spcBef>
              <a:buSzPct val="119696"/>
              <a:buChar char="•"/>
              <a:tabLst>
                <a:tab pos="483234" algn="l"/>
              </a:tabLst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Κατά</a:t>
            </a:r>
            <a:r>
              <a:rPr dirty="0" sz="3300" spc="-10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τη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διάρκεια</a:t>
            </a:r>
            <a:r>
              <a:rPr dirty="0" sz="3300" spc="-8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της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διαλογής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και</a:t>
            </a:r>
            <a:r>
              <a:rPr dirty="0" sz="3300" spc="-8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καταμέτρησης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των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ψήφων,</a:t>
            </a:r>
            <a:r>
              <a:rPr dirty="0" sz="3300" spc="-5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δεν</a:t>
            </a:r>
            <a:r>
              <a:rPr dirty="0" sz="3300" spc="-10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επιτρέπεται</a:t>
            </a:r>
            <a:r>
              <a:rPr dirty="0" sz="3300" spc="-8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η</a:t>
            </a:r>
            <a:r>
              <a:rPr dirty="0" sz="3300" spc="-9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2E7787"/>
                </a:solidFill>
                <a:latin typeface="Arial"/>
                <a:cs typeface="Arial"/>
              </a:rPr>
              <a:t>κατοχή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και</a:t>
            </a:r>
            <a:r>
              <a:rPr dirty="0" sz="3300" spc="-10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χρήση</a:t>
            </a:r>
            <a:r>
              <a:rPr dirty="0" sz="3300" spc="-10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από</a:t>
            </a:r>
            <a:r>
              <a:rPr dirty="0" sz="3300" spc="-10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τους</a:t>
            </a:r>
            <a:r>
              <a:rPr dirty="0" sz="3300" spc="-10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επί</a:t>
            </a:r>
            <a:r>
              <a:rPr dirty="0" sz="3300" spc="-9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της</a:t>
            </a:r>
            <a:r>
              <a:rPr dirty="0" sz="3300" spc="-9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διαλογής</a:t>
            </a:r>
            <a:r>
              <a:rPr dirty="0" sz="3300" spc="-9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2E7787"/>
                </a:solidFill>
                <a:latin typeface="Arial"/>
                <a:cs typeface="Arial"/>
              </a:rPr>
              <a:t>αντιπροσώπους</a:t>
            </a:r>
            <a:r>
              <a:rPr dirty="0" sz="3300" spc="-9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των</a:t>
            </a:r>
            <a:r>
              <a:rPr dirty="0" sz="3300" spc="-10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υποψηφίων</a:t>
            </a:r>
            <a:r>
              <a:rPr dirty="0" sz="3300" spc="-9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2E7787"/>
                </a:solidFill>
                <a:latin typeface="Arial"/>
                <a:cs typeface="Arial"/>
              </a:rPr>
              <a:t>εντύπων</a:t>
            </a:r>
            <a:endParaRPr sz="3300">
              <a:latin typeface="Arial"/>
              <a:cs typeface="Arial"/>
            </a:endParaRPr>
          </a:p>
          <a:p>
            <a:pPr marL="483234">
              <a:lnSpc>
                <a:spcPct val="100000"/>
              </a:lnSpc>
              <a:spcBef>
                <a:spcPts val="790"/>
              </a:spcBef>
            </a:pP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καταγραφής</a:t>
            </a:r>
            <a:r>
              <a:rPr dirty="0" sz="3300" spc="-114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των</a:t>
            </a:r>
            <a:r>
              <a:rPr dirty="0" sz="3300" spc="-11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2E7787"/>
                </a:solidFill>
                <a:latin typeface="Arial"/>
                <a:cs typeface="Arial"/>
              </a:rPr>
              <a:t>αποτελεσμάτων</a:t>
            </a:r>
            <a:r>
              <a:rPr dirty="0" sz="3300" spc="-8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ή</a:t>
            </a:r>
            <a:r>
              <a:rPr dirty="0" sz="3300" spc="-11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2E7787"/>
                </a:solidFill>
                <a:latin typeface="Arial"/>
                <a:cs typeface="Arial"/>
              </a:rPr>
              <a:t>ψηφοδελτίων</a:t>
            </a:r>
            <a:r>
              <a:rPr dirty="0" sz="3300" spc="-114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ή</a:t>
            </a:r>
            <a:r>
              <a:rPr dirty="0" sz="3300" spc="-11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ειδών</a:t>
            </a:r>
            <a:r>
              <a:rPr dirty="0" sz="3300" spc="-10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γραφικής</a:t>
            </a:r>
            <a:r>
              <a:rPr dirty="0" sz="3300" spc="-114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20" b="1">
                <a:solidFill>
                  <a:srgbClr val="2E7787"/>
                </a:solidFill>
                <a:latin typeface="Arial"/>
                <a:cs typeface="Arial"/>
              </a:rPr>
              <a:t>ύλης</a:t>
            </a:r>
            <a:endParaRPr sz="33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73370" y="482073"/>
            <a:ext cx="2604217" cy="984676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85"/>
              <a:t>Παραδείγματα</a:t>
            </a:r>
            <a:r>
              <a:rPr dirty="0" spc="290"/>
              <a:t> </a:t>
            </a:r>
            <a:r>
              <a:rPr dirty="0" spc="80"/>
              <a:t>εγκύρων</a:t>
            </a:r>
            <a:r>
              <a:rPr dirty="0" spc="385"/>
              <a:t> </a:t>
            </a:r>
            <a:r>
              <a:rPr dirty="0"/>
              <a:t>–</a:t>
            </a:r>
            <a:r>
              <a:rPr dirty="0" spc="265"/>
              <a:t> </a:t>
            </a:r>
            <a:r>
              <a:rPr dirty="0" spc="80"/>
              <a:t>άκυρων</a:t>
            </a:r>
            <a:r>
              <a:rPr dirty="0" spc="285"/>
              <a:t> </a:t>
            </a:r>
            <a:r>
              <a:rPr dirty="0" spc="80"/>
              <a:t>ψηφοδελτίων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32677" y="2230708"/>
            <a:ext cx="2286635" cy="2438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9900"/>
              </a:lnSpc>
              <a:spcBef>
                <a:spcPts val="100"/>
              </a:spcBef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18.</a:t>
            </a:r>
            <a:r>
              <a:rPr dirty="0" sz="3300" spc="-4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Έγκυρο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κομματικό</a:t>
            </a:r>
            <a:r>
              <a:rPr dirty="0" sz="3300" spc="-18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50">
                <a:solidFill>
                  <a:srgbClr val="2E7787"/>
                </a:solidFill>
                <a:latin typeface="Arial"/>
                <a:cs typeface="Arial"/>
              </a:rPr>
              <a:t>&amp;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σταυρός</a:t>
            </a: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προτίμησης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139555" y="2424416"/>
            <a:ext cx="13253085" cy="6732905"/>
            <a:chOff x="4139555" y="2424416"/>
            <a:chExt cx="13253085" cy="673290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9555" y="2424416"/>
              <a:ext cx="13252689" cy="673268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6626" y="2461495"/>
              <a:ext cx="13125464" cy="660545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160920" y="2445789"/>
              <a:ext cx="13157200" cy="6637020"/>
            </a:xfrm>
            <a:custGeom>
              <a:avLst/>
              <a:gdLst/>
              <a:ahLst/>
              <a:cxnLst/>
              <a:rect l="l" t="t" r="r" b="b"/>
              <a:pathLst>
                <a:path w="13157200" h="6637020">
                  <a:moveTo>
                    <a:pt x="0" y="6636865"/>
                  </a:moveTo>
                  <a:lnTo>
                    <a:pt x="13156876" y="6636865"/>
                  </a:lnTo>
                  <a:lnTo>
                    <a:pt x="13156876" y="0"/>
                  </a:lnTo>
                  <a:lnTo>
                    <a:pt x="0" y="0"/>
                  </a:lnTo>
                  <a:lnTo>
                    <a:pt x="0" y="6636865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3370" y="482073"/>
            <a:ext cx="2604217" cy="984676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85"/>
              <a:t>Παραδείγματα</a:t>
            </a:r>
            <a:r>
              <a:rPr dirty="0" spc="290"/>
              <a:t> </a:t>
            </a:r>
            <a:r>
              <a:rPr dirty="0" spc="80"/>
              <a:t>εγκύρων</a:t>
            </a:r>
            <a:r>
              <a:rPr dirty="0" spc="385"/>
              <a:t> </a:t>
            </a:r>
            <a:r>
              <a:rPr dirty="0"/>
              <a:t>–</a:t>
            </a:r>
            <a:r>
              <a:rPr dirty="0" spc="265"/>
              <a:t> </a:t>
            </a:r>
            <a:r>
              <a:rPr dirty="0" spc="80"/>
              <a:t>άκυρων</a:t>
            </a:r>
            <a:r>
              <a:rPr dirty="0" spc="285"/>
              <a:t> </a:t>
            </a:r>
            <a:r>
              <a:rPr dirty="0" spc="80"/>
              <a:t>ψηφοδελτίων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32677" y="2230708"/>
            <a:ext cx="2286635" cy="2438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9900"/>
              </a:lnSpc>
              <a:spcBef>
                <a:spcPts val="100"/>
              </a:spcBef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19.</a:t>
            </a:r>
            <a:r>
              <a:rPr dirty="0" sz="3300" spc="-4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Έγκυρο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κομματικό</a:t>
            </a:r>
            <a:r>
              <a:rPr dirty="0" sz="3300" spc="-18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50">
                <a:solidFill>
                  <a:srgbClr val="2E7787"/>
                </a:solidFill>
                <a:latin typeface="Arial"/>
                <a:cs typeface="Arial"/>
              </a:rPr>
              <a:t>&amp;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σταυρός</a:t>
            </a: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προτίμησης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740159" y="2638029"/>
            <a:ext cx="12557125" cy="6249035"/>
            <a:chOff x="4740159" y="2638029"/>
            <a:chExt cx="12557125" cy="624903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0159" y="2638029"/>
              <a:ext cx="12556591" cy="624892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7236" y="2675101"/>
              <a:ext cx="12429359" cy="612169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761530" y="2659395"/>
              <a:ext cx="12461240" cy="6153150"/>
            </a:xfrm>
            <a:custGeom>
              <a:avLst/>
              <a:gdLst/>
              <a:ahLst/>
              <a:cxnLst/>
              <a:rect l="l" t="t" r="r" b="b"/>
              <a:pathLst>
                <a:path w="12461240" h="6153150">
                  <a:moveTo>
                    <a:pt x="0" y="6153111"/>
                  </a:moveTo>
                  <a:lnTo>
                    <a:pt x="12460772" y="6153111"/>
                  </a:lnTo>
                  <a:lnTo>
                    <a:pt x="12460772" y="0"/>
                  </a:lnTo>
                  <a:lnTo>
                    <a:pt x="0" y="0"/>
                  </a:lnTo>
                  <a:lnTo>
                    <a:pt x="0" y="6153111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3370" y="482073"/>
            <a:ext cx="2604217" cy="984676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2677" y="758543"/>
            <a:ext cx="10206990" cy="53054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Παραδείγματα</a:t>
            </a:r>
            <a:r>
              <a:rPr dirty="0" sz="3300" spc="29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εγκύρων</a:t>
            </a:r>
            <a:r>
              <a:rPr dirty="0" sz="3300" spc="3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–</a:t>
            </a:r>
            <a:r>
              <a:rPr dirty="0" sz="3300" spc="26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άκυρων</a:t>
            </a:r>
            <a:r>
              <a:rPr dirty="0" sz="3300" spc="2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ψηφοδελτίων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Arial"/>
              <a:cs typeface="Arial"/>
            </a:endParaRPr>
          </a:p>
          <a:p>
            <a:pPr marL="12700" marR="7379970">
              <a:lnSpc>
                <a:spcPct val="119900"/>
              </a:lnSpc>
              <a:spcBef>
                <a:spcPts val="5"/>
              </a:spcBef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20.</a:t>
            </a:r>
            <a:r>
              <a:rPr dirty="0" sz="3300" spc="-9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Έγκυρο</a:t>
            </a:r>
            <a:r>
              <a:rPr dirty="0" sz="3300" spc="-8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25">
                <a:solidFill>
                  <a:srgbClr val="2E7787"/>
                </a:solidFill>
                <a:latin typeface="Arial"/>
                <a:cs typeface="Arial"/>
              </a:rPr>
              <a:t>για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μεμονωμένο υποψήφιο</a:t>
            </a:r>
            <a:endParaRPr sz="3300">
              <a:latin typeface="Arial"/>
              <a:cs typeface="Arial"/>
            </a:endParaRPr>
          </a:p>
          <a:p>
            <a:pPr marL="12700" marR="8445500">
              <a:lnSpc>
                <a:spcPct val="119900"/>
              </a:lnSpc>
              <a:spcBef>
                <a:spcPts val="1485"/>
              </a:spcBef>
            </a:pP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Άκυρος</a:t>
            </a:r>
            <a:r>
              <a:rPr dirty="0" sz="3300" spc="-10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50">
                <a:solidFill>
                  <a:srgbClr val="FF0000"/>
                </a:solidFill>
                <a:latin typeface="Arial"/>
                <a:cs typeface="Arial"/>
              </a:rPr>
              <a:t>ο </a:t>
            </a:r>
            <a:r>
              <a:rPr dirty="0" sz="3300" spc="-10">
                <a:solidFill>
                  <a:srgbClr val="FF0000"/>
                </a:solidFill>
                <a:latin typeface="Arial"/>
                <a:cs typeface="Arial"/>
              </a:rPr>
              <a:t>σταυρός</a:t>
            </a: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dirty="0" sz="3300" spc="-10">
                <a:solidFill>
                  <a:srgbClr val="FF0000"/>
                </a:solidFill>
                <a:latin typeface="Arial"/>
                <a:cs typeface="Arial"/>
              </a:rPr>
              <a:t>προτίμησης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838160" y="1985882"/>
            <a:ext cx="13884910" cy="7166609"/>
            <a:chOff x="4838160" y="1985882"/>
            <a:chExt cx="13884910" cy="7166609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8160" y="1985882"/>
              <a:ext cx="13884725" cy="716619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5244" y="2022975"/>
              <a:ext cx="13757486" cy="703894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859538" y="2007268"/>
              <a:ext cx="13789025" cy="7070725"/>
            </a:xfrm>
            <a:custGeom>
              <a:avLst/>
              <a:gdLst/>
              <a:ahLst/>
              <a:cxnLst/>
              <a:rect l="l" t="t" r="r" b="b"/>
              <a:pathLst>
                <a:path w="13789025" h="7070725">
                  <a:moveTo>
                    <a:pt x="0" y="7070360"/>
                  </a:moveTo>
                  <a:lnTo>
                    <a:pt x="13788899" y="7070360"/>
                  </a:lnTo>
                  <a:lnTo>
                    <a:pt x="13788899" y="0"/>
                  </a:lnTo>
                  <a:lnTo>
                    <a:pt x="0" y="0"/>
                  </a:lnTo>
                  <a:lnTo>
                    <a:pt x="0" y="7070360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3370" y="482073"/>
            <a:ext cx="2604217" cy="984676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2677" y="758543"/>
            <a:ext cx="10206990" cy="77177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Παραδείγματα</a:t>
            </a:r>
            <a:r>
              <a:rPr dirty="0" sz="3300" spc="29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εγκύρων</a:t>
            </a:r>
            <a:r>
              <a:rPr dirty="0" sz="3300" spc="3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–</a:t>
            </a:r>
            <a:r>
              <a:rPr dirty="0" sz="3300" spc="26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άκυρων</a:t>
            </a:r>
            <a:r>
              <a:rPr dirty="0" sz="3300" spc="2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ψηφοδελτίων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Arial"/>
              <a:cs typeface="Arial"/>
            </a:endParaRPr>
          </a:p>
          <a:p>
            <a:pPr marL="12700" marR="8041640">
              <a:lnSpc>
                <a:spcPct val="119900"/>
              </a:lnSpc>
              <a:spcBef>
                <a:spcPts val="5"/>
              </a:spcBef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21.</a:t>
            </a:r>
            <a:r>
              <a:rPr dirty="0" sz="3300" spc="-4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Έγκυρο κομματικό</a:t>
            </a:r>
            <a:endParaRPr sz="3300">
              <a:latin typeface="Arial"/>
              <a:cs typeface="Arial"/>
            </a:endParaRPr>
          </a:p>
          <a:p>
            <a:pPr marL="12700" marR="6621145">
              <a:lnSpc>
                <a:spcPct val="119900"/>
              </a:lnSpc>
              <a:spcBef>
                <a:spcPts val="1485"/>
              </a:spcBef>
            </a:pP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Άκυροι</a:t>
            </a:r>
            <a:r>
              <a:rPr dirty="0" sz="3300" spc="-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οι</a:t>
            </a:r>
            <a:r>
              <a:rPr dirty="0" sz="3300" spc="-8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FF0000"/>
                </a:solidFill>
                <a:latin typeface="Arial"/>
                <a:cs typeface="Arial"/>
              </a:rPr>
              <a:t>σταυροί </a:t>
            </a: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προτίμησης</a:t>
            </a:r>
            <a:r>
              <a:rPr dirty="0" sz="3300" spc="-1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FF0000"/>
                </a:solidFill>
                <a:latin typeface="Arial"/>
                <a:cs typeface="Arial"/>
              </a:rPr>
              <a:t>καθώς </a:t>
            </a: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υπερβαίνουν</a:t>
            </a:r>
            <a:r>
              <a:rPr dirty="0" sz="3300" spc="-17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25">
                <a:solidFill>
                  <a:srgbClr val="FF0000"/>
                </a:solidFill>
                <a:latin typeface="Arial"/>
                <a:cs typeface="Arial"/>
              </a:rPr>
              <a:t>τον </a:t>
            </a:r>
            <a:r>
              <a:rPr dirty="0" sz="3300" spc="-10">
                <a:solidFill>
                  <a:srgbClr val="FF0000"/>
                </a:solidFill>
                <a:latin typeface="Arial"/>
                <a:cs typeface="Arial"/>
              </a:rPr>
              <a:t>μέγιστο επιτρεπόμενο </a:t>
            </a: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αριθμό</a:t>
            </a:r>
            <a:r>
              <a:rPr dirty="0" sz="3300" spc="-9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για</a:t>
            </a:r>
            <a:r>
              <a:rPr dirty="0" sz="3300" spc="-9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25">
                <a:solidFill>
                  <a:srgbClr val="FF0000"/>
                </a:solidFill>
                <a:latin typeface="Arial"/>
                <a:cs typeface="Arial"/>
              </a:rPr>
              <a:t>το </a:t>
            </a: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συγκεκριμένο</a:t>
            </a:r>
            <a:r>
              <a:rPr dirty="0" sz="3300" spc="-2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FF0000"/>
                </a:solidFill>
                <a:latin typeface="Arial"/>
                <a:cs typeface="Arial"/>
              </a:rPr>
              <a:t>είδος εκλογής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875864" y="1921792"/>
            <a:ext cx="13689330" cy="6864984"/>
            <a:chOff x="4875864" y="1921792"/>
            <a:chExt cx="13689330" cy="6864984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5864" y="1921792"/>
              <a:ext cx="13688701" cy="686464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2939" y="1958893"/>
              <a:ext cx="13561471" cy="673738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897233" y="1943187"/>
              <a:ext cx="13593444" cy="6769100"/>
            </a:xfrm>
            <a:custGeom>
              <a:avLst/>
              <a:gdLst/>
              <a:ahLst/>
              <a:cxnLst/>
              <a:rect l="l" t="t" r="r" b="b"/>
              <a:pathLst>
                <a:path w="13593444" h="6769100">
                  <a:moveTo>
                    <a:pt x="0" y="6768799"/>
                  </a:moveTo>
                  <a:lnTo>
                    <a:pt x="13592884" y="6768799"/>
                  </a:lnTo>
                  <a:lnTo>
                    <a:pt x="13592884" y="0"/>
                  </a:lnTo>
                  <a:lnTo>
                    <a:pt x="0" y="0"/>
                  </a:lnTo>
                  <a:lnTo>
                    <a:pt x="0" y="6768799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3370" y="482073"/>
            <a:ext cx="2604217" cy="984676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2677" y="758543"/>
            <a:ext cx="10206990" cy="77177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Παραδείγματα</a:t>
            </a:r>
            <a:r>
              <a:rPr dirty="0" sz="3300" spc="29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εγκύρων</a:t>
            </a:r>
            <a:r>
              <a:rPr dirty="0" sz="3300" spc="3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–</a:t>
            </a:r>
            <a:r>
              <a:rPr dirty="0" sz="3300" spc="26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άκυρων</a:t>
            </a:r>
            <a:r>
              <a:rPr dirty="0" sz="3300" spc="2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ψηφοδελτίων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Arial"/>
              <a:cs typeface="Arial"/>
            </a:endParaRPr>
          </a:p>
          <a:p>
            <a:pPr marL="12700" marR="8041640">
              <a:lnSpc>
                <a:spcPct val="119900"/>
              </a:lnSpc>
              <a:spcBef>
                <a:spcPts val="5"/>
              </a:spcBef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22.</a:t>
            </a:r>
            <a:r>
              <a:rPr dirty="0" sz="3300" spc="-4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Έγκυρο κομματικό</a:t>
            </a:r>
            <a:endParaRPr sz="3300">
              <a:latin typeface="Arial"/>
              <a:cs typeface="Arial"/>
            </a:endParaRPr>
          </a:p>
          <a:p>
            <a:pPr marL="12700" marR="6621145">
              <a:lnSpc>
                <a:spcPct val="119900"/>
              </a:lnSpc>
              <a:spcBef>
                <a:spcPts val="1485"/>
              </a:spcBef>
            </a:pP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Άκυροι</a:t>
            </a:r>
            <a:r>
              <a:rPr dirty="0" sz="3300" spc="-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οι</a:t>
            </a:r>
            <a:r>
              <a:rPr dirty="0" sz="3300" spc="-8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FF0000"/>
                </a:solidFill>
                <a:latin typeface="Arial"/>
                <a:cs typeface="Arial"/>
              </a:rPr>
              <a:t>σταυροί </a:t>
            </a: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προτίμησης</a:t>
            </a:r>
            <a:r>
              <a:rPr dirty="0" sz="3300" spc="-1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FF0000"/>
                </a:solidFill>
                <a:latin typeface="Arial"/>
                <a:cs typeface="Arial"/>
              </a:rPr>
              <a:t>καθώς </a:t>
            </a: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υπερβαίνουν</a:t>
            </a:r>
            <a:r>
              <a:rPr dirty="0" sz="3300" spc="-17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25">
                <a:solidFill>
                  <a:srgbClr val="FF0000"/>
                </a:solidFill>
                <a:latin typeface="Arial"/>
                <a:cs typeface="Arial"/>
              </a:rPr>
              <a:t>τον </a:t>
            </a:r>
            <a:r>
              <a:rPr dirty="0" sz="3300" spc="-10">
                <a:solidFill>
                  <a:srgbClr val="FF0000"/>
                </a:solidFill>
                <a:latin typeface="Arial"/>
                <a:cs typeface="Arial"/>
              </a:rPr>
              <a:t>μέγιστο επιτρεπόμενο </a:t>
            </a: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αριθμό</a:t>
            </a:r>
            <a:r>
              <a:rPr dirty="0" sz="3300" spc="-9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για</a:t>
            </a:r>
            <a:r>
              <a:rPr dirty="0" sz="3300" spc="-9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25">
                <a:solidFill>
                  <a:srgbClr val="FF0000"/>
                </a:solidFill>
                <a:latin typeface="Arial"/>
                <a:cs typeface="Arial"/>
              </a:rPr>
              <a:t>το </a:t>
            </a: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συγκεκριμένο</a:t>
            </a:r>
            <a:r>
              <a:rPr dirty="0" sz="3300" spc="-2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FF0000"/>
                </a:solidFill>
                <a:latin typeface="Arial"/>
                <a:cs typeface="Arial"/>
              </a:rPr>
              <a:t>είδος εκλογής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5079408" y="2191952"/>
            <a:ext cx="13837285" cy="6289675"/>
            <a:chOff x="5079408" y="2191952"/>
            <a:chExt cx="13837285" cy="62896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9408" y="2191952"/>
              <a:ext cx="13836979" cy="628915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16493" y="2229042"/>
              <a:ext cx="13709739" cy="616190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100787" y="2213335"/>
              <a:ext cx="13741400" cy="6193790"/>
            </a:xfrm>
            <a:custGeom>
              <a:avLst/>
              <a:gdLst/>
              <a:ahLst/>
              <a:cxnLst/>
              <a:rect l="l" t="t" r="r" b="b"/>
              <a:pathLst>
                <a:path w="13741400" h="6193790">
                  <a:moveTo>
                    <a:pt x="0" y="6193319"/>
                  </a:moveTo>
                  <a:lnTo>
                    <a:pt x="13741152" y="6193319"/>
                  </a:lnTo>
                  <a:lnTo>
                    <a:pt x="13741152" y="0"/>
                  </a:lnTo>
                  <a:lnTo>
                    <a:pt x="0" y="0"/>
                  </a:lnTo>
                  <a:lnTo>
                    <a:pt x="0" y="6193319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5451" y="484086"/>
            <a:ext cx="2600565" cy="984438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85"/>
              <a:t>Παραδείγματα</a:t>
            </a:r>
            <a:r>
              <a:rPr dirty="0" spc="290"/>
              <a:t> </a:t>
            </a:r>
            <a:r>
              <a:rPr dirty="0" spc="80"/>
              <a:t>εγκύρων</a:t>
            </a:r>
            <a:r>
              <a:rPr dirty="0" spc="385"/>
              <a:t> </a:t>
            </a:r>
            <a:r>
              <a:rPr dirty="0"/>
              <a:t>–</a:t>
            </a:r>
            <a:r>
              <a:rPr dirty="0" spc="265"/>
              <a:t> </a:t>
            </a:r>
            <a:r>
              <a:rPr dirty="0" spc="80"/>
              <a:t>άκυρων</a:t>
            </a:r>
            <a:r>
              <a:rPr dirty="0" spc="285"/>
              <a:t> </a:t>
            </a:r>
            <a:r>
              <a:rPr dirty="0" spc="80"/>
              <a:t>ψηφοδελτίων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32677" y="2230708"/>
            <a:ext cx="3784600" cy="1835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9900"/>
              </a:lnSpc>
              <a:spcBef>
                <a:spcPts val="100"/>
              </a:spcBef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23.</a:t>
            </a:r>
            <a:r>
              <a:rPr dirty="0" sz="3300" spc="-4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Έγκυρο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κομματικό</a:t>
            </a:r>
            <a:r>
              <a:rPr dirty="0" sz="3300" spc="-12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και</a:t>
            </a:r>
            <a:r>
              <a:rPr dirty="0" sz="3300" spc="-11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25">
                <a:solidFill>
                  <a:srgbClr val="2E7787"/>
                </a:solidFill>
                <a:latin typeface="Arial"/>
                <a:cs typeface="Arial"/>
              </a:rPr>
              <a:t>οι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σταυροί</a:t>
            </a:r>
            <a:r>
              <a:rPr dirty="0" sz="3300" spc="-14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προτίμησης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979069" y="35182"/>
            <a:ext cx="12867005" cy="9026525"/>
            <a:chOff x="5979069" y="35182"/>
            <a:chExt cx="12867005" cy="902652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79069" y="1836350"/>
              <a:ext cx="12866953" cy="722525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6151" y="1873450"/>
              <a:ext cx="12739716" cy="709800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000445" y="1857744"/>
              <a:ext cx="12771755" cy="7129780"/>
            </a:xfrm>
            <a:custGeom>
              <a:avLst/>
              <a:gdLst/>
              <a:ahLst/>
              <a:cxnLst/>
              <a:rect l="l" t="t" r="r" b="b"/>
              <a:pathLst>
                <a:path w="12771755" h="7129780">
                  <a:moveTo>
                    <a:pt x="0" y="7129416"/>
                  </a:moveTo>
                  <a:lnTo>
                    <a:pt x="12771129" y="7129416"/>
                  </a:lnTo>
                  <a:lnTo>
                    <a:pt x="12771129" y="0"/>
                  </a:lnTo>
                  <a:lnTo>
                    <a:pt x="0" y="0"/>
                  </a:lnTo>
                  <a:lnTo>
                    <a:pt x="0" y="7129416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20454" y="35182"/>
              <a:ext cx="2796982" cy="1882246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2677" y="758543"/>
            <a:ext cx="10206990" cy="4702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Παραδείγματα</a:t>
            </a:r>
            <a:r>
              <a:rPr dirty="0" sz="3300" spc="29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εγκύρων</a:t>
            </a:r>
            <a:r>
              <a:rPr dirty="0" sz="3300" spc="3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–</a:t>
            </a:r>
            <a:r>
              <a:rPr dirty="0" sz="3300" spc="26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άκυρων</a:t>
            </a:r>
            <a:r>
              <a:rPr dirty="0" sz="3300" spc="2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ψηφοδελτίων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Arial"/>
              <a:cs typeface="Arial"/>
            </a:endParaRPr>
          </a:p>
          <a:p>
            <a:pPr marL="12700" marR="7145020">
              <a:lnSpc>
                <a:spcPct val="119900"/>
              </a:lnSpc>
              <a:spcBef>
                <a:spcPts val="5"/>
              </a:spcBef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24.</a:t>
            </a:r>
            <a:r>
              <a:rPr dirty="0" sz="3300" spc="-4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Έγκυρο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κομματικό</a:t>
            </a:r>
            <a:r>
              <a:rPr dirty="0" sz="3300" spc="-12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για</a:t>
            </a:r>
            <a:r>
              <a:rPr dirty="0" sz="3300" spc="-10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25">
                <a:solidFill>
                  <a:srgbClr val="2E7787"/>
                </a:solidFill>
                <a:latin typeface="Arial"/>
                <a:cs typeface="Arial"/>
              </a:rPr>
              <a:t>το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συνδυασμό</a:t>
            </a:r>
            <a:r>
              <a:rPr dirty="0" sz="3300" spc="-1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50">
                <a:solidFill>
                  <a:srgbClr val="2E7787"/>
                </a:solidFill>
                <a:latin typeface="Arial"/>
                <a:cs typeface="Arial"/>
              </a:rPr>
              <a:t>3</a:t>
            </a:r>
            <a:endParaRPr sz="3300">
              <a:latin typeface="Arial"/>
              <a:cs typeface="Arial"/>
            </a:endParaRPr>
          </a:p>
          <a:p>
            <a:pPr marL="12700" marR="6885305">
              <a:lnSpc>
                <a:spcPct val="119900"/>
              </a:lnSpc>
              <a:spcBef>
                <a:spcPts val="1485"/>
              </a:spcBef>
            </a:pP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Άκυροι</a:t>
            </a:r>
            <a:r>
              <a:rPr dirty="0" sz="3300" spc="-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οι</a:t>
            </a:r>
            <a:r>
              <a:rPr dirty="0" sz="3300" spc="-8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FF0000"/>
                </a:solidFill>
                <a:latin typeface="Arial"/>
                <a:cs typeface="Arial"/>
              </a:rPr>
              <a:t>σταυροί προτίμησης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884661" y="2321383"/>
            <a:ext cx="14789785" cy="5634990"/>
            <a:chOff x="4884661" y="2321383"/>
            <a:chExt cx="14789785" cy="563499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84661" y="2321383"/>
              <a:ext cx="14789399" cy="563449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1734" y="2358462"/>
              <a:ext cx="14662171" cy="550726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906028" y="2342755"/>
              <a:ext cx="14693900" cy="5539105"/>
            </a:xfrm>
            <a:custGeom>
              <a:avLst/>
              <a:gdLst/>
              <a:ahLst/>
              <a:cxnLst/>
              <a:rect l="l" t="t" r="r" b="b"/>
              <a:pathLst>
                <a:path w="14693900" h="5539105">
                  <a:moveTo>
                    <a:pt x="0" y="5538679"/>
                  </a:moveTo>
                  <a:lnTo>
                    <a:pt x="14693584" y="5538679"/>
                  </a:lnTo>
                  <a:lnTo>
                    <a:pt x="14693584" y="0"/>
                  </a:lnTo>
                  <a:lnTo>
                    <a:pt x="0" y="0"/>
                  </a:lnTo>
                  <a:lnTo>
                    <a:pt x="0" y="5538679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3370" y="482073"/>
            <a:ext cx="2604217" cy="984676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2677" y="758543"/>
            <a:ext cx="10206990" cy="59086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Παραδείγματα</a:t>
            </a:r>
            <a:r>
              <a:rPr dirty="0" sz="3300" spc="29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εγκύρων</a:t>
            </a:r>
            <a:r>
              <a:rPr dirty="0" sz="3300" spc="3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–</a:t>
            </a:r>
            <a:r>
              <a:rPr dirty="0" sz="3300" spc="26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άκυρων</a:t>
            </a:r>
            <a:r>
              <a:rPr dirty="0" sz="3300" spc="2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ψηφοδελτίων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Arial"/>
              <a:cs typeface="Arial"/>
            </a:endParaRPr>
          </a:p>
          <a:p>
            <a:pPr marL="12700" marR="7658734">
              <a:lnSpc>
                <a:spcPct val="119900"/>
              </a:lnSpc>
              <a:spcBef>
                <a:spcPts val="5"/>
              </a:spcBef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25.</a:t>
            </a:r>
            <a:r>
              <a:rPr dirty="0" sz="3300" spc="-4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Έγκυρο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κομματικό</a:t>
            </a:r>
            <a:r>
              <a:rPr dirty="0" sz="3300" spc="-18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25">
                <a:solidFill>
                  <a:srgbClr val="2E7787"/>
                </a:solidFill>
                <a:latin typeface="Arial"/>
                <a:cs typeface="Arial"/>
              </a:rPr>
              <a:t>και</a:t>
            </a:r>
            <a:endParaRPr sz="3300">
              <a:latin typeface="Arial"/>
              <a:cs typeface="Arial"/>
            </a:endParaRPr>
          </a:p>
          <a:p>
            <a:pPr marL="12700" marR="6317615">
              <a:lnSpc>
                <a:spcPct val="119900"/>
              </a:lnSpc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σταυρός</a:t>
            </a:r>
            <a:r>
              <a:rPr dirty="0" sz="3300" spc="-13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προτίμησης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για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το</a:t>
            </a:r>
            <a:r>
              <a:rPr dirty="0" sz="3300" spc="-10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συνδυασμό</a:t>
            </a:r>
            <a:r>
              <a:rPr dirty="0" sz="3300" spc="-8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50">
                <a:solidFill>
                  <a:srgbClr val="2E7787"/>
                </a:solidFill>
                <a:latin typeface="Arial"/>
                <a:cs typeface="Arial"/>
              </a:rPr>
              <a:t>3</a:t>
            </a: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75"/>
              </a:spcBef>
            </a:pP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Άκυροι</a:t>
            </a:r>
            <a:r>
              <a:rPr dirty="0" sz="3300" spc="-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οι</a:t>
            </a:r>
            <a:r>
              <a:rPr dirty="0" sz="3300" spc="-8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FF0000"/>
                </a:solidFill>
                <a:latin typeface="Arial"/>
                <a:cs typeface="Arial"/>
              </a:rPr>
              <a:t>σταυροί</a:t>
            </a:r>
            <a:endParaRPr sz="3300">
              <a:latin typeface="Arial"/>
              <a:cs typeface="Arial"/>
            </a:endParaRPr>
          </a:p>
          <a:p>
            <a:pPr marL="12700" marR="6261735">
              <a:lnSpc>
                <a:spcPts val="4750"/>
              </a:lnSpc>
              <a:spcBef>
                <a:spcPts val="95"/>
              </a:spcBef>
            </a:pP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προτίμησης</a:t>
            </a:r>
            <a:r>
              <a:rPr dirty="0" sz="3300" spc="-1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για</a:t>
            </a:r>
            <a:r>
              <a:rPr dirty="0" sz="3300" spc="-1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20">
                <a:solidFill>
                  <a:srgbClr val="FF0000"/>
                </a:solidFill>
                <a:latin typeface="Arial"/>
                <a:cs typeface="Arial"/>
              </a:rPr>
              <a:t>τους </a:t>
            </a:r>
            <a:r>
              <a:rPr dirty="0" sz="3300" spc="-10">
                <a:solidFill>
                  <a:srgbClr val="FF0000"/>
                </a:solidFill>
                <a:latin typeface="Arial"/>
                <a:cs typeface="Arial"/>
              </a:rPr>
              <a:t>συνδυασμούς</a:t>
            </a:r>
            <a:r>
              <a:rPr dirty="0" sz="3300" spc="-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dirty="0" sz="33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και</a:t>
            </a:r>
            <a:r>
              <a:rPr dirty="0" sz="3300" spc="-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5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6240419" y="35182"/>
            <a:ext cx="12577445" cy="9328150"/>
            <a:chOff x="6240419" y="35182"/>
            <a:chExt cx="12577445" cy="93281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0419" y="1753437"/>
              <a:ext cx="12204778" cy="760973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7505" y="1790521"/>
              <a:ext cx="12077537" cy="748249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261799" y="1774815"/>
              <a:ext cx="12109450" cy="7513955"/>
            </a:xfrm>
            <a:custGeom>
              <a:avLst/>
              <a:gdLst/>
              <a:ahLst/>
              <a:cxnLst/>
              <a:rect l="l" t="t" r="r" b="b"/>
              <a:pathLst>
                <a:path w="12109450" h="7513955">
                  <a:moveTo>
                    <a:pt x="0" y="7513907"/>
                  </a:moveTo>
                  <a:lnTo>
                    <a:pt x="12108950" y="7513907"/>
                  </a:lnTo>
                  <a:lnTo>
                    <a:pt x="12108950" y="0"/>
                  </a:lnTo>
                  <a:lnTo>
                    <a:pt x="0" y="0"/>
                  </a:lnTo>
                  <a:lnTo>
                    <a:pt x="0" y="7513907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20455" y="35182"/>
              <a:ext cx="2796982" cy="1882246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2677" y="758543"/>
            <a:ext cx="10206990" cy="2101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Παραδείγματα</a:t>
            </a:r>
            <a:r>
              <a:rPr dirty="0" sz="3300" spc="29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εγκύρων</a:t>
            </a:r>
            <a:r>
              <a:rPr dirty="0" sz="3300" spc="3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–</a:t>
            </a:r>
            <a:r>
              <a:rPr dirty="0" sz="3300" spc="26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άκυρων</a:t>
            </a:r>
            <a:r>
              <a:rPr dirty="0" sz="3300" spc="2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ψηφοδελτίων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26.</a:t>
            </a:r>
            <a:r>
              <a:rPr dirty="0" sz="33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FF0000"/>
                </a:solidFill>
                <a:latin typeface="Arial"/>
                <a:cs typeface="Arial"/>
              </a:rPr>
              <a:t>Άκυρο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5651126" y="35182"/>
            <a:ext cx="13608685" cy="8592185"/>
            <a:chOff x="5651126" y="35182"/>
            <a:chExt cx="13608685" cy="85921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1126" y="1781092"/>
              <a:ext cx="13608287" cy="684576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8203" y="1818164"/>
              <a:ext cx="13481055" cy="671853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672497" y="1802458"/>
              <a:ext cx="13512800" cy="6750050"/>
            </a:xfrm>
            <a:custGeom>
              <a:avLst/>
              <a:gdLst/>
              <a:ahLst/>
              <a:cxnLst/>
              <a:rect l="l" t="t" r="r" b="b"/>
              <a:pathLst>
                <a:path w="13512800" h="6750050">
                  <a:moveTo>
                    <a:pt x="0" y="6749951"/>
                  </a:moveTo>
                  <a:lnTo>
                    <a:pt x="13512468" y="6749951"/>
                  </a:lnTo>
                  <a:lnTo>
                    <a:pt x="13512468" y="0"/>
                  </a:lnTo>
                  <a:lnTo>
                    <a:pt x="0" y="0"/>
                  </a:lnTo>
                  <a:lnTo>
                    <a:pt x="0" y="6749951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20454" y="35182"/>
              <a:ext cx="2796982" cy="1882246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2677" y="758543"/>
            <a:ext cx="10206990" cy="2101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Παραδείγματα</a:t>
            </a:r>
            <a:r>
              <a:rPr dirty="0" sz="3300" spc="29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εγκύρων</a:t>
            </a:r>
            <a:r>
              <a:rPr dirty="0" sz="3300" spc="3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–</a:t>
            </a:r>
            <a:r>
              <a:rPr dirty="0" sz="3300" spc="26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άκυρων</a:t>
            </a:r>
            <a:r>
              <a:rPr dirty="0" sz="3300" spc="2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ψηφοδελτίων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27.</a:t>
            </a:r>
            <a:r>
              <a:rPr dirty="0" sz="33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FF0000"/>
                </a:solidFill>
                <a:latin typeface="Arial"/>
                <a:cs typeface="Arial"/>
              </a:rPr>
              <a:t>Άκυρο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366979" y="2002237"/>
            <a:ext cx="14254480" cy="7128509"/>
            <a:chOff x="4366979" y="2002237"/>
            <a:chExt cx="14254480" cy="7128509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66979" y="2002237"/>
              <a:ext cx="14254128" cy="712847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054" y="2039309"/>
              <a:ext cx="14126899" cy="700125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388348" y="2023603"/>
              <a:ext cx="14158594" cy="7033259"/>
            </a:xfrm>
            <a:custGeom>
              <a:avLst/>
              <a:gdLst/>
              <a:ahLst/>
              <a:cxnLst/>
              <a:rect l="l" t="t" r="r" b="b"/>
              <a:pathLst>
                <a:path w="14158594" h="7033259">
                  <a:moveTo>
                    <a:pt x="0" y="7032665"/>
                  </a:moveTo>
                  <a:lnTo>
                    <a:pt x="14158312" y="7032665"/>
                  </a:lnTo>
                  <a:lnTo>
                    <a:pt x="14158312" y="0"/>
                  </a:lnTo>
                  <a:lnTo>
                    <a:pt x="0" y="0"/>
                  </a:lnTo>
                  <a:lnTo>
                    <a:pt x="0" y="7032665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3370" y="482073"/>
            <a:ext cx="2604217" cy="984676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06559" y="773173"/>
            <a:ext cx="9025890" cy="8473440"/>
          </a:xfrm>
          <a:prstGeom prst="rect">
            <a:avLst/>
          </a:prstGeom>
        </p:spPr>
        <p:txBody>
          <a:bodyPr wrap="square" lIns="0" tIns="255270" rIns="0" bIns="0" rtlCol="0" vert="horz">
            <a:spAutoFit/>
          </a:bodyPr>
          <a:lstStyle/>
          <a:p>
            <a:pPr marL="390525">
              <a:lnSpc>
                <a:spcPct val="100000"/>
              </a:lnSpc>
              <a:spcBef>
                <a:spcPts val="2010"/>
              </a:spcBef>
            </a:pPr>
            <a:r>
              <a:rPr dirty="0" sz="3300" spc="80" b="1">
                <a:solidFill>
                  <a:srgbClr val="E28B18"/>
                </a:solidFill>
                <a:latin typeface="Arial"/>
                <a:cs typeface="Arial"/>
              </a:rPr>
              <a:t>Έγκυρα</a:t>
            </a:r>
            <a:r>
              <a:rPr dirty="0" sz="3300" spc="280" b="1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3300" spc="70" b="1">
                <a:solidFill>
                  <a:srgbClr val="E28B18"/>
                </a:solidFill>
                <a:latin typeface="Arial"/>
                <a:cs typeface="Arial"/>
              </a:rPr>
              <a:t>ψηφοδέλτια</a:t>
            </a:r>
            <a:endParaRPr sz="3300">
              <a:latin typeface="Arial"/>
              <a:cs typeface="Arial"/>
            </a:endParaRPr>
          </a:p>
          <a:p>
            <a:pPr marL="483234" marR="68580" indent="-471170">
              <a:lnSpc>
                <a:spcPct val="120000"/>
              </a:lnSpc>
              <a:spcBef>
                <a:spcPts val="2165"/>
              </a:spcBef>
              <a:buSzPct val="119696"/>
              <a:buChar char="•"/>
              <a:tabLst>
                <a:tab pos="483234" algn="l"/>
              </a:tabLst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Τα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ψηφοδέλτια</a:t>
            </a:r>
            <a:r>
              <a:rPr dirty="0" sz="3300" spc="-8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για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να</a:t>
            </a:r>
            <a:r>
              <a:rPr dirty="0" sz="3300" spc="-9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είναι</a:t>
            </a:r>
            <a:r>
              <a:rPr dirty="0" sz="3300" spc="-9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έγκυρα,</a:t>
            </a:r>
            <a:r>
              <a:rPr dirty="0" sz="3300" spc="-9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πρέπει</a:t>
            </a:r>
            <a:r>
              <a:rPr dirty="0" sz="3300" spc="-8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25">
                <a:solidFill>
                  <a:srgbClr val="2E7787"/>
                </a:solidFill>
                <a:latin typeface="Arial"/>
                <a:cs typeface="Arial"/>
              </a:rPr>
              <a:t>να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φέρουν</a:t>
            </a:r>
            <a:r>
              <a:rPr dirty="0" sz="3300" spc="-7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στο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εξωτερικό</a:t>
            </a:r>
            <a:r>
              <a:rPr dirty="0" sz="3300" spc="-8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τους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μέρος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25">
                <a:solidFill>
                  <a:srgbClr val="2E7787"/>
                </a:solidFill>
                <a:latin typeface="Arial"/>
                <a:cs typeface="Arial"/>
              </a:rPr>
              <a:t>την</a:t>
            </a:r>
            <a:endParaRPr sz="3300">
              <a:latin typeface="Arial"/>
              <a:cs typeface="Arial"/>
            </a:endParaRPr>
          </a:p>
          <a:p>
            <a:pPr marL="483234">
              <a:lnSpc>
                <a:spcPct val="100000"/>
              </a:lnSpc>
              <a:spcBef>
                <a:spcPts val="790"/>
              </a:spcBef>
            </a:pP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επίσημη</a:t>
            </a:r>
            <a:r>
              <a:rPr dirty="0" sz="3300" spc="-13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2E7787"/>
                </a:solidFill>
                <a:latin typeface="Arial"/>
                <a:cs typeface="Arial"/>
              </a:rPr>
              <a:t>σφραγίδα</a:t>
            </a:r>
            <a:endParaRPr sz="3300">
              <a:latin typeface="Arial"/>
              <a:cs typeface="Arial"/>
            </a:endParaRPr>
          </a:p>
          <a:p>
            <a:pPr marL="483234" marR="804545" indent="-471170">
              <a:lnSpc>
                <a:spcPct val="120000"/>
              </a:lnSpc>
              <a:spcBef>
                <a:spcPts val="1480"/>
              </a:spcBef>
              <a:buSzPct val="119696"/>
              <a:buChar char="•"/>
              <a:tabLst>
                <a:tab pos="483234" algn="l"/>
              </a:tabLst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Το</a:t>
            </a:r>
            <a:r>
              <a:rPr dirty="0" sz="3300" spc="-13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ψηφοδέλτιο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θεωρείται</a:t>
            </a:r>
            <a:r>
              <a:rPr dirty="0" sz="3300" spc="-10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έγκυρο</a:t>
            </a:r>
            <a:r>
              <a:rPr dirty="0" sz="3300" spc="-114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όταν</a:t>
            </a:r>
            <a:r>
              <a:rPr dirty="0" sz="3300" spc="-12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25">
                <a:solidFill>
                  <a:srgbClr val="2E7787"/>
                </a:solidFill>
                <a:latin typeface="Arial"/>
                <a:cs typeface="Arial"/>
              </a:rPr>
              <a:t>ο/η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εκλογέας</a:t>
            </a:r>
            <a:r>
              <a:rPr dirty="0" sz="3300" spc="-10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σημειώσει</a:t>
            </a:r>
            <a:r>
              <a:rPr dirty="0" sz="3300" spc="-8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μέσα</a:t>
            </a:r>
            <a:r>
              <a:rPr dirty="0" sz="3300" spc="-11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στο</a:t>
            </a:r>
            <a:r>
              <a:rPr dirty="0" sz="3300" spc="-12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μεγάλο</a:t>
            </a:r>
            <a:endParaRPr sz="3300">
              <a:latin typeface="Arial"/>
              <a:cs typeface="Arial"/>
            </a:endParaRPr>
          </a:p>
          <a:p>
            <a:pPr marL="483234" marR="5080">
              <a:lnSpc>
                <a:spcPct val="119900"/>
              </a:lnSpc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ορθογώνιο</a:t>
            </a:r>
            <a:r>
              <a:rPr dirty="0" sz="3300" spc="-8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που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βρίσκεται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κάτω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από</a:t>
            </a:r>
            <a:r>
              <a:rPr dirty="0" sz="3300" spc="-10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τη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στήλη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του</a:t>
            </a:r>
            <a:r>
              <a:rPr dirty="0" sz="3300" spc="-8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συνδυασμού</a:t>
            </a:r>
            <a:r>
              <a:rPr dirty="0" sz="3300" spc="-6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ή</a:t>
            </a:r>
            <a:r>
              <a:rPr dirty="0" sz="3300" spc="-7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μέσα</a:t>
            </a:r>
            <a:r>
              <a:rPr dirty="0" sz="3300" spc="-7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στο</a:t>
            </a:r>
            <a:r>
              <a:rPr dirty="0" sz="3300" spc="-8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μικρό</a:t>
            </a:r>
            <a:r>
              <a:rPr dirty="0" sz="3300" spc="-8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ορθογώνιο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που</a:t>
            </a:r>
            <a:r>
              <a:rPr dirty="0" sz="3300" spc="-9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βρίσκεται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δίπλα</a:t>
            </a:r>
            <a:r>
              <a:rPr dirty="0" sz="3300" spc="-9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από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τη</a:t>
            </a:r>
            <a:r>
              <a:rPr dirty="0" sz="3300" spc="-9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στήλη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25">
                <a:solidFill>
                  <a:srgbClr val="2E7787"/>
                </a:solidFill>
                <a:latin typeface="Arial"/>
                <a:cs typeface="Arial"/>
              </a:rPr>
              <a:t>του</a:t>
            </a:r>
            <a:endParaRPr sz="3300">
              <a:latin typeface="Arial"/>
              <a:cs typeface="Arial"/>
            </a:endParaRPr>
          </a:p>
          <a:p>
            <a:pPr marL="483234" marR="752475">
              <a:lnSpc>
                <a:spcPct val="119900"/>
              </a:lnSpc>
              <a:spcBef>
                <a:spcPts val="5"/>
              </a:spcBef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μεμονωμένου</a:t>
            </a:r>
            <a:r>
              <a:rPr dirty="0" sz="3300" spc="-12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υποψηφίου</a:t>
            </a:r>
            <a:r>
              <a:rPr dirty="0" sz="3300" spc="-13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της</a:t>
            </a:r>
            <a:r>
              <a:rPr dirty="0" sz="3300" spc="-14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προτίμησης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του/της,</a:t>
            </a:r>
            <a:r>
              <a:rPr dirty="0" sz="3300" spc="-7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ένα</a:t>
            </a:r>
            <a:r>
              <a:rPr dirty="0" sz="3300" spc="-6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από</a:t>
            </a:r>
            <a:r>
              <a:rPr dirty="0" sz="3300" spc="-6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τα</a:t>
            </a:r>
            <a:r>
              <a:rPr dirty="0" sz="3300" spc="-5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σημεία</a:t>
            </a:r>
            <a:r>
              <a:rPr dirty="0" sz="3300" spc="-4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"</a:t>
            </a:r>
            <a:r>
              <a:rPr dirty="0" sz="3300" b="1">
                <a:solidFill>
                  <a:srgbClr val="E28B18"/>
                </a:solidFill>
                <a:latin typeface="Arial"/>
                <a:cs typeface="Arial"/>
              </a:rPr>
              <a:t>X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"</a:t>
            </a:r>
            <a:r>
              <a:rPr dirty="0" sz="3300" spc="-5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,"</a:t>
            </a:r>
            <a:r>
              <a:rPr dirty="0" sz="3300" b="1">
                <a:solidFill>
                  <a:srgbClr val="E28B18"/>
                </a:solidFill>
                <a:latin typeface="Arial"/>
                <a:cs typeface="Arial"/>
              </a:rPr>
              <a:t>+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",</a:t>
            </a:r>
            <a:r>
              <a:rPr dirty="0" sz="3300" spc="-5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"</a:t>
            </a:r>
            <a:r>
              <a:rPr dirty="0" sz="3300" b="1">
                <a:solidFill>
                  <a:srgbClr val="E28B18"/>
                </a:solidFill>
                <a:latin typeface="Arial"/>
                <a:cs typeface="Arial"/>
              </a:rPr>
              <a:t>√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",</a:t>
            </a:r>
            <a:r>
              <a:rPr dirty="0" sz="3300" spc="-4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50">
                <a:solidFill>
                  <a:srgbClr val="2E7787"/>
                </a:solidFill>
                <a:latin typeface="Arial"/>
                <a:cs typeface="Arial"/>
              </a:rPr>
              <a:t>ή</a:t>
            </a:r>
            <a:endParaRPr sz="3300">
              <a:latin typeface="Arial"/>
              <a:cs typeface="Arial"/>
            </a:endParaRPr>
          </a:p>
          <a:p>
            <a:pPr marL="483234" marR="104139">
              <a:lnSpc>
                <a:spcPct val="119900"/>
              </a:lnSpc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οποιοδήποτε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άλλο</a:t>
            </a:r>
            <a:r>
              <a:rPr dirty="0" sz="3300" spc="-114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σημείο</a:t>
            </a:r>
            <a:r>
              <a:rPr dirty="0" sz="3300" spc="-10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που</a:t>
            </a:r>
            <a:r>
              <a:rPr dirty="0" sz="3300" spc="-10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προσομοιάζει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με</a:t>
            </a:r>
            <a:r>
              <a:rPr dirty="0" sz="3300" spc="-7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αυτά,</a:t>
            </a:r>
            <a:r>
              <a:rPr dirty="0" sz="3300" spc="-6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με</a:t>
            </a:r>
            <a:r>
              <a:rPr dirty="0" sz="3300" spc="-8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πέννα</a:t>
            </a:r>
            <a:r>
              <a:rPr dirty="0" sz="3300" spc="-7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χρώματος</a:t>
            </a:r>
            <a:r>
              <a:rPr dirty="0" sz="3300" spc="-6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006FC0"/>
                </a:solidFill>
                <a:latin typeface="Arial"/>
                <a:cs typeface="Arial"/>
              </a:rPr>
              <a:t>μπλε</a:t>
            </a:r>
            <a:r>
              <a:rPr dirty="0" sz="3300" spc="-6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ή</a:t>
            </a:r>
            <a:r>
              <a:rPr dirty="0" sz="3300" spc="-7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latin typeface="Arial"/>
                <a:cs typeface="Arial"/>
              </a:rPr>
              <a:t>μαύρου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0172317" y="2256178"/>
            <a:ext cx="9722485" cy="5588000"/>
            <a:chOff x="10172317" y="2256178"/>
            <a:chExt cx="9722485" cy="5588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72317" y="2256178"/>
              <a:ext cx="9722408" cy="558754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1358" y="2485369"/>
              <a:ext cx="9291863" cy="515670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0364710" y="2448721"/>
              <a:ext cx="9365615" cy="5230495"/>
            </a:xfrm>
            <a:custGeom>
              <a:avLst/>
              <a:gdLst/>
              <a:ahLst/>
              <a:cxnLst/>
              <a:rect l="l" t="t" r="r" b="b"/>
              <a:pathLst>
                <a:path w="9365615" h="5230495">
                  <a:moveTo>
                    <a:pt x="895679" y="0"/>
                  </a:moveTo>
                  <a:lnTo>
                    <a:pt x="9365159" y="0"/>
                  </a:lnTo>
                  <a:lnTo>
                    <a:pt x="9365159" y="4334318"/>
                  </a:lnTo>
                  <a:lnTo>
                    <a:pt x="9364008" y="4379971"/>
                  </a:lnTo>
                  <a:lnTo>
                    <a:pt x="9360552" y="4425414"/>
                  </a:lnTo>
                  <a:lnTo>
                    <a:pt x="9354898" y="4470335"/>
                  </a:lnTo>
                  <a:lnTo>
                    <a:pt x="9346940" y="4514417"/>
                  </a:lnTo>
                  <a:lnTo>
                    <a:pt x="9336993" y="4557766"/>
                  </a:lnTo>
                  <a:lnTo>
                    <a:pt x="9324742" y="4600802"/>
                  </a:lnTo>
                  <a:lnTo>
                    <a:pt x="9294795" y="4682684"/>
                  </a:lnTo>
                  <a:lnTo>
                    <a:pt x="9256995" y="4761111"/>
                  </a:lnTo>
                  <a:lnTo>
                    <a:pt x="9212180" y="4834931"/>
                  </a:lnTo>
                  <a:lnTo>
                    <a:pt x="9160558" y="4903934"/>
                  </a:lnTo>
                  <a:lnTo>
                    <a:pt x="9102759" y="4967597"/>
                  </a:lnTo>
                  <a:lnTo>
                    <a:pt x="9039096" y="5025396"/>
                  </a:lnTo>
                  <a:lnTo>
                    <a:pt x="8970093" y="5077018"/>
                  </a:lnTo>
                  <a:lnTo>
                    <a:pt x="8896273" y="5121833"/>
                  </a:lnTo>
                  <a:lnTo>
                    <a:pt x="8817846" y="5159633"/>
                  </a:lnTo>
                  <a:lnTo>
                    <a:pt x="8735964" y="5189580"/>
                  </a:lnTo>
                  <a:lnTo>
                    <a:pt x="8692929" y="5201831"/>
                  </a:lnTo>
                  <a:lnTo>
                    <a:pt x="8649579" y="5211778"/>
                  </a:lnTo>
                  <a:lnTo>
                    <a:pt x="8605497" y="5219736"/>
                  </a:lnTo>
                  <a:lnTo>
                    <a:pt x="8560577" y="5225390"/>
                  </a:lnTo>
                  <a:lnTo>
                    <a:pt x="8515133" y="5228846"/>
                  </a:lnTo>
                  <a:lnTo>
                    <a:pt x="8469480" y="5229997"/>
                  </a:lnTo>
                  <a:lnTo>
                    <a:pt x="0" y="5229997"/>
                  </a:lnTo>
                  <a:lnTo>
                    <a:pt x="0" y="895679"/>
                  </a:lnTo>
                  <a:lnTo>
                    <a:pt x="1151" y="850026"/>
                  </a:lnTo>
                  <a:lnTo>
                    <a:pt x="4607" y="804582"/>
                  </a:lnTo>
                  <a:lnTo>
                    <a:pt x="10261" y="759662"/>
                  </a:lnTo>
                  <a:lnTo>
                    <a:pt x="18219" y="715580"/>
                  </a:lnTo>
                  <a:lnTo>
                    <a:pt x="28166" y="672230"/>
                  </a:lnTo>
                  <a:lnTo>
                    <a:pt x="40417" y="629195"/>
                  </a:lnTo>
                  <a:lnTo>
                    <a:pt x="70364" y="547313"/>
                  </a:lnTo>
                  <a:lnTo>
                    <a:pt x="108164" y="468886"/>
                  </a:lnTo>
                  <a:lnTo>
                    <a:pt x="152979" y="395066"/>
                  </a:lnTo>
                  <a:lnTo>
                    <a:pt x="204601" y="326063"/>
                  </a:lnTo>
                  <a:lnTo>
                    <a:pt x="262400" y="262400"/>
                  </a:lnTo>
                  <a:lnTo>
                    <a:pt x="326063" y="204601"/>
                  </a:lnTo>
                  <a:lnTo>
                    <a:pt x="395066" y="152979"/>
                  </a:lnTo>
                  <a:lnTo>
                    <a:pt x="468886" y="108164"/>
                  </a:lnTo>
                  <a:lnTo>
                    <a:pt x="547313" y="70364"/>
                  </a:lnTo>
                  <a:lnTo>
                    <a:pt x="629195" y="40417"/>
                  </a:lnTo>
                  <a:lnTo>
                    <a:pt x="672230" y="28166"/>
                  </a:lnTo>
                  <a:lnTo>
                    <a:pt x="715580" y="18219"/>
                  </a:lnTo>
                  <a:lnTo>
                    <a:pt x="759662" y="10261"/>
                  </a:lnTo>
                  <a:lnTo>
                    <a:pt x="804582" y="4607"/>
                  </a:lnTo>
                  <a:lnTo>
                    <a:pt x="850026" y="1151"/>
                  </a:lnTo>
                  <a:lnTo>
                    <a:pt x="895679" y="0"/>
                  </a:lnTo>
                  <a:close/>
                </a:path>
              </a:pathLst>
            </a:custGeom>
            <a:ln w="732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3370" y="482073"/>
            <a:ext cx="2604217" cy="984676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2677" y="758543"/>
            <a:ext cx="10206990" cy="2101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Παραδείγματα</a:t>
            </a:r>
            <a:r>
              <a:rPr dirty="0" sz="3300" spc="29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εγκύρων</a:t>
            </a:r>
            <a:r>
              <a:rPr dirty="0" sz="3300" spc="3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–</a:t>
            </a:r>
            <a:r>
              <a:rPr dirty="0" sz="3300" spc="26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άκυρων</a:t>
            </a:r>
            <a:r>
              <a:rPr dirty="0" sz="3300" spc="2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ψηφοδελτίων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28.</a:t>
            </a:r>
            <a:r>
              <a:rPr dirty="0" sz="33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FF0000"/>
                </a:solidFill>
                <a:latin typeface="Arial"/>
                <a:cs typeface="Arial"/>
              </a:rPr>
              <a:t>Άκυρο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6599798" y="1812487"/>
            <a:ext cx="6957695" cy="7073265"/>
            <a:chOff x="6599798" y="1812487"/>
            <a:chExt cx="6957695" cy="707326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99798" y="1812487"/>
              <a:ext cx="6957589" cy="707321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6866" y="1849577"/>
              <a:ext cx="6830367" cy="694596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621159" y="1833870"/>
              <a:ext cx="6861809" cy="6977380"/>
            </a:xfrm>
            <a:custGeom>
              <a:avLst/>
              <a:gdLst/>
              <a:ahLst/>
              <a:cxnLst/>
              <a:rect l="l" t="t" r="r" b="b"/>
              <a:pathLst>
                <a:path w="6861809" h="6977380">
                  <a:moveTo>
                    <a:pt x="0" y="6977379"/>
                  </a:moveTo>
                  <a:lnTo>
                    <a:pt x="6861780" y="6977379"/>
                  </a:lnTo>
                  <a:lnTo>
                    <a:pt x="6861780" y="0"/>
                  </a:lnTo>
                  <a:lnTo>
                    <a:pt x="0" y="0"/>
                  </a:lnTo>
                  <a:lnTo>
                    <a:pt x="0" y="6977379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3370" y="482073"/>
            <a:ext cx="2604217" cy="984676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2677" y="758543"/>
            <a:ext cx="10206990" cy="2101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Παραδείγματα</a:t>
            </a:r>
            <a:r>
              <a:rPr dirty="0" sz="3300" spc="29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εγκύρων</a:t>
            </a:r>
            <a:r>
              <a:rPr dirty="0" sz="3300" spc="3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–</a:t>
            </a:r>
            <a:r>
              <a:rPr dirty="0" sz="3300" spc="26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άκυρων</a:t>
            </a:r>
            <a:r>
              <a:rPr dirty="0" sz="3300" spc="2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ψηφοδελτίων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29.</a:t>
            </a:r>
            <a:r>
              <a:rPr dirty="0" sz="33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FF0000"/>
                </a:solidFill>
                <a:latin typeface="Arial"/>
                <a:cs typeface="Arial"/>
              </a:rPr>
              <a:t>Άκυρο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667287" y="2047456"/>
            <a:ext cx="11085830" cy="6980555"/>
            <a:chOff x="4667287" y="2047456"/>
            <a:chExt cx="11085830" cy="698055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7287" y="2047456"/>
              <a:ext cx="11085217" cy="698022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4359" y="2084543"/>
              <a:ext cx="10957990" cy="685298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688653" y="2068837"/>
              <a:ext cx="10989945" cy="6884670"/>
            </a:xfrm>
            <a:custGeom>
              <a:avLst/>
              <a:gdLst/>
              <a:ahLst/>
              <a:cxnLst/>
              <a:rect l="l" t="t" r="r" b="b"/>
              <a:pathLst>
                <a:path w="10989944" h="6884670">
                  <a:moveTo>
                    <a:pt x="0" y="6884397"/>
                  </a:moveTo>
                  <a:lnTo>
                    <a:pt x="10989403" y="6884397"/>
                  </a:lnTo>
                  <a:lnTo>
                    <a:pt x="10989403" y="0"/>
                  </a:lnTo>
                  <a:lnTo>
                    <a:pt x="0" y="0"/>
                  </a:lnTo>
                  <a:lnTo>
                    <a:pt x="0" y="6884397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3370" y="482073"/>
            <a:ext cx="2604217" cy="984676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2677" y="758543"/>
            <a:ext cx="10206990" cy="2101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Παραδείγματα</a:t>
            </a:r>
            <a:r>
              <a:rPr dirty="0" sz="3300" spc="29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εγκύρων</a:t>
            </a:r>
            <a:r>
              <a:rPr dirty="0" sz="3300" spc="3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–</a:t>
            </a:r>
            <a:r>
              <a:rPr dirty="0" sz="3300" spc="26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άκυρων</a:t>
            </a:r>
            <a:r>
              <a:rPr dirty="0" sz="3300" spc="2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ψηφοδελτίων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30.</a:t>
            </a:r>
            <a:r>
              <a:rPr dirty="0" sz="33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FF0000"/>
                </a:solidFill>
                <a:latin typeface="Arial"/>
                <a:cs typeface="Arial"/>
              </a:rPr>
              <a:t>Άκυρο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762600" y="35182"/>
            <a:ext cx="15055215" cy="9095740"/>
            <a:chOff x="3762600" y="35182"/>
            <a:chExt cx="15055215" cy="90957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2600" y="1769777"/>
              <a:ext cx="13485147" cy="736093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9674" y="1806856"/>
              <a:ext cx="13360849" cy="723538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783968" y="1791149"/>
              <a:ext cx="13389610" cy="7265670"/>
            </a:xfrm>
            <a:custGeom>
              <a:avLst/>
              <a:gdLst/>
              <a:ahLst/>
              <a:cxnLst/>
              <a:rect l="l" t="t" r="r" b="b"/>
              <a:pathLst>
                <a:path w="13389610" h="7265670">
                  <a:moveTo>
                    <a:pt x="0" y="7265119"/>
                  </a:moveTo>
                  <a:lnTo>
                    <a:pt x="13389330" y="7265119"/>
                  </a:lnTo>
                  <a:lnTo>
                    <a:pt x="13389330" y="0"/>
                  </a:lnTo>
                  <a:lnTo>
                    <a:pt x="0" y="0"/>
                  </a:lnTo>
                  <a:lnTo>
                    <a:pt x="0" y="7265119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20454" y="35182"/>
              <a:ext cx="2796982" cy="1882246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2677" y="758543"/>
            <a:ext cx="10206990" cy="2101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Παραδείγματα</a:t>
            </a:r>
            <a:r>
              <a:rPr dirty="0" sz="3300" spc="29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εγκύρων</a:t>
            </a:r>
            <a:r>
              <a:rPr dirty="0" sz="3300" spc="3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–</a:t>
            </a:r>
            <a:r>
              <a:rPr dirty="0" sz="3300" spc="26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άκυρων</a:t>
            </a:r>
            <a:r>
              <a:rPr dirty="0" sz="3300" spc="2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ψηφοδελτίων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31.</a:t>
            </a:r>
            <a:r>
              <a:rPr dirty="0" sz="33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FF0000"/>
                </a:solidFill>
                <a:latin typeface="Arial"/>
                <a:cs typeface="Arial"/>
              </a:rPr>
              <a:t>Άκυρο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574114" y="35182"/>
            <a:ext cx="15243810" cy="9128760"/>
            <a:chOff x="3574114" y="35182"/>
            <a:chExt cx="15243810" cy="91287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74114" y="1730811"/>
              <a:ext cx="14025454" cy="743257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1198" y="1767904"/>
              <a:ext cx="13898215" cy="730532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595492" y="1752197"/>
              <a:ext cx="13929994" cy="7336790"/>
            </a:xfrm>
            <a:custGeom>
              <a:avLst/>
              <a:gdLst/>
              <a:ahLst/>
              <a:cxnLst/>
              <a:rect l="l" t="t" r="r" b="b"/>
              <a:pathLst>
                <a:path w="13929994" h="7336790">
                  <a:moveTo>
                    <a:pt x="0" y="7336739"/>
                  </a:moveTo>
                  <a:lnTo>
                    <a:pt x="13929628" y="7336739"/>
                  </a:lnTo>
                  <a:lnTo>
                    <a:pt x="13929628" y="0"/>
                  </a:lnTo>
                  <a:lnTo>
                    <a:pt x="0" y="0"/>
                  </a:lnTo>
                  <a:lnTo>
                    <a:pt x="0" y="7336739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20454" y="35182"/>
              <a:ext cx="2796982" cy="1882246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2677" y="758543"/>
            <a:ext cx="10206990" cy="2101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Παραδείγματα</a:t>
            </a:r>
            <a:r>
              <a:rPr dirty="0" sz="3300" spc="29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εγκύρων</a:t>
            </a:r>
            <a:r>
              <a:rPr dirty="0" sz="3300" spc="3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–</a:t>
            </a:r>
            <a:r>
              <a:rPr dirty="0" sz="3300" spc="26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άκυρων</a:t>
            </a:r>
            <a:r>
              <a:rPr dirty="0" sz="3300" spc="2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ψηφοδελτίων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32.</a:t>
            </a:r>
            <a:r>
              <a:rPr dirty="0" sz="33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FF0000"/>
                </a:solidFill>
                <a:latin typeface="Arial"/>
                <a:cs typeface="Arial"/>
              </a:rPr>
              <a:t>Άκυρο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328028" y="1954478"/>
            <a:ext cx="13485494" cy="7452995"/>
            <a:chOff x="4328028" y="1954478"/>
            <a:chExt cx="13485494" cy="745299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8028" y="1954478"/>
              <a:ext cx="13485146" cy="745266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5102" y="1991562"/>
              <a:ext cx="13357917" cy="732543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349396" y="1975856"/>
              <a:ext cx="13389610" cy="7357109"/>
            </a:xfrm>
            <a:custGeom>
              <a:avLst/>
              <a:gdLst/>
              <a:ahLst/>
              <a:cxnLst/>
              <a:rect l="l" t="t" r="r" b="b"/>
              <a:pathLst>
                <a:path w="13389610" h="7357109">
                  <a:moveTo>
                    <a:pt x="0" y="7356844"/>
                  </a:moveTo>
                  <a:lnTo>
                    <a:pt x="13389330" y="7356844"/>
                  </a:lnTo>
                  <a:lnTo>
                    <a:pt x="13389330" y="0"/>
                  </a:lnTo>
                  <a:lnTo>
                    <a:pt x="0" y="0"/>
                  </a:lnTo>
                  <a:lnTo>
                    <a:pt x="0" y="7356844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5451" y="484086"/>
            <a:ext cx="2600565" cy="984438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2677" y="758543"/>
            <a:ext cx="10206990" cy="2101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Παραδείγματα</a:t>
            </a:r>
            <a:r>
              <a:rPr dirty="0" sz="3300" spc="29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εγκύρων</a:t>
            </a:r>
            <a:r>
              <a:rPr dirty="0" sz="3300" spc="3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–</a:t>
            </a:r>
            <a:r>
              <a:rPr dirty="0" sz="3300" spc="26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άκυρων</a:t>
            </a:r>
            <a:r>
              <a:rPr dirty="0" sz="3300" spc="2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ψηφοδελτίων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33.</a:t>
            </a:r>
            <a:r>
              <a:rPr dirty="0" sz="33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FF0000"/>
                </a:solidFill>
                <a:latin typeface="Arial"/>
                <a:cs typeface="Arial"/>
              </a:rPr>
              <a:t>Άκυρο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878189" y="35182"/>
            <a:ext cx="14939644" cy="9308465"/>
            <a:chOff x="3878189" y="35182"/>
            <a:chExt cx="14939644" cy="930846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8189" y="1722016"/>
              <a:ext cx="14167438" cy="762105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5273" y="1759108"/>
              <a:ext cx="14040200" cy="7493803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899567" y="1743402"/>
              <a:ext cx="14072235" cy="7525384"/>
            </a:xfrm>
            <a:custGeom>
              <a:avLst/>
              <a:gdLst/>
              <a:ahLst/>
              <a:cxnLst/>
              <a:rect l="l" t="t" r="r" b="b"/>
              <a:pathLst>
                <a:path w="14072235" h="7525384">
                  <a:moveTo>
                    <a:pt x="0" y="7525215"/>
                  </a:moveTo>
                  <a:lnTo>
                    <a:pt x="14071613" y="7525215"/>
                  </a:lnTo>
                  <a:lnTo>
                    <a:pt x="14071613" y="0"/>
                  </a:lnTo>
                  <a:lnTo>
                    <a:pt x="0" y="0"/>
                  </a:lnTo>
                  <a:lnTo>
                    <a:pt x="0" y="7525215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20454" y="35182"/>
              <a:ext cx="2796982" cy="1882246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2677" y="758543"/>
            <a:ext cx="10206990" cy="2101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Παραδείγματα</a:t>
            </a:r>
            <a:r>
              <a:rPr dirty="0" sz="3300" spc="29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εγκύρων</a:t>
            </a:r>
            <a:r>
              <a:rPr dirty="0" sz="3300" spc="3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–</a:t>
            </a:r>
            <a:r>
              <a:rPr dirty="0" sz="3300" spc="26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άκυρων</a:t>
            </a:r>
            <a:r>
              <a:rPr dirty="0" sz="3300" spc="2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ψηφοδελτίων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34.</a:t>
            </a:r>
            <a:r>
              <a:rPr dirty="0" sz="33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FF0000"/>
                </a:solidFill>
                <a:latin typeface="Arial"/>
                <a:cs typeface="Arial"/>
              </a:rPr>
              <a:t>Άκυρο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6594763" y="1798661"/>
            <a:ext cx="6388735" cy="7118984"/>
            <a:chOff x="6594763" y="1798661"/>
            <a:chExt cx="6388735" cy="7118984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94763" y="1798661"/>
              <a:ext cx="6388401" cy="711844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1840" y="1835755"/>
              <a:ext cx="6261170" cy="699120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616133" y="1820049"/>
              <a:ext cx="6292850" cy="7023100"/>
            </a:xfrm>
            <a:custGeom>
              <a:avLst/>
              <a:gdLst/>
              <a:ahLst/>
              <a:cxnLst/>
              <a:rect l="l" t="t" r="r" b="b"/>
              <a:pathLst>
                <a:path w="6292850" h="7023100">
                  <a:moveTo>
                    <a:pt x="0" y="7022613"/>
                  </a:moveTo>
                  <a:lnTo>
                    <a:pt x="6292583" y="7022613"/>
                  </a:lnTo>
                  <a:lnTo>
                    <a:pt x="6292583" y="0"/>
                  </a:lnTo>
                  <a:lnTo>
                    <a:pt x="0" y="0"/>
                  </a:lnTo>
                  <a:lnTo>
                    <a:pt x="0" y="7022613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3370" y="482073"/>
            <a:ext cx="2604217" cy="984676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2677" y="758543"/>
            <a:ext cx="10206990" cy="2101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Παραδείγματα</a:t>
            </a:r>
            <a:r>
              <a:rPr dirty="0" sz="3300" spc="29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εγκύρων</a:t>
            </a:r>
            <a:r>
              <a:rPr dirty="0" sz="3300" spc="3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–</a:t>
            </a:r>
            <a:r>
              <a:rPr dirty="0" sz="3300" spc="26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άκυρων</a:t>
            </a:r>
            <a:r>
              <a:rPr dirty="0" sz="3300" spc="2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ψηφοδελτίων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35.</a:t>
            </a:r>
            <a:r>
              <a:rPr dirty="0" sz="33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FF0000"/>
                </a:solidFill>
                <a:latin typeface="Arial"/>
                <a:cs typeface="Arial"/>
              </a:rPr>
              <a:t>Άκυρο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6594746" y="2203261"/>
            <a:ext cx="6789420" cy="6775450"/>
            <a:chOff x="6594746" y="2203261"/>
            <a:chExt cx="6789420" cy="67754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94746" y="2203261"/>
              <a:ext cx="6789244" cy="677541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1840" y="2240350"/>
              <a:ext cx="6661996" cy="664817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616133" y="2224644"/>
              <a:ext cx="6693534" cy="6680200"/>
            </a:xfrm>
            <a:custGeom>
              <a:avLst/>
              <a:gdLst/>
              <a:ahLst/>
              <a:cxnLst/>
              <a:rect l="l" t="t" r="r" b="b"/>
              <a:pathLst>
                <a:path w="6693534" h="6680200">
                  <a:moveTo>
                    <a:pt x="0" y="6679587"/>
                  </a:moveTo>
                  <a:lnTo>
                    <a:pt x="6693408" y="6679587"/>
                  </a:lnTo>
                  <a:lnTo>
                    <a:pt x="6693408" y="0"/>
                  </a:lnTo>
                  <a:lnTo>
                    <a:pt x="0" y="0"/>
                  </a:lnTo>
                  <a:lnTo>
                    <a:pt x="0" y="6679587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3370" y="482073"/>
            <a:ext cx="2604217" cy="984676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2677" y="758543"/>
            <a:ext cx="10206990" cy="2101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Παραδείγματα</a:t>
            </a:r>
            <a:r>
              <a:rPr dirty="0" sz="3300" spc="29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εγκύρων</a:t>
            </a:r>
            <a:r>
              <a:rPr dirty="0" sz="3300" spc="3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–</a:t>
            </a:r>
            <a:r>
              <a:rPr dirty="0" sz="3300" spc="26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άκυρων</a:t>
            </a:r>
            <a:r>
              <a:rPr dirty="0" sz="3300" spc="2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ψηφοδελτίων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36.</a:t>
            </a:r>
            <a:r>
              <a:rPr dirty="0" sz="33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FF0000"/>
                </a:solidFill>
                <a:latin typeface="Arial"/>
                <a:cs typeface="Arial"/>
              </a:rPr>
              <a:t>Άκυρο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576636" y="2075103"/>
            <a:ext cx="13720444" cy="6417310"/>
            <a:chOff x="3576636" y="2075103"/>
            <a:chExt cx="13720444" cy="641731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76636" y="2075103"/>
              <a:ext cx="13720114" cy="641730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3711" y="2112187"/>
              <a:ext cx="13592884" cy="629007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598005" y="2096480"/>
              <a:ext cx="13624560" cy="6322060"/>
            </a:xfrm>
            <a:custGeom>
              <a:avLst/>
              <a:gdLst/>
              <a:ahLst/>
              <a:cxnLst/>
              <a:rect l="l" t="t" r="r" b="b"/>
              <a:pathLst>
                <a:path w="13624560" h="6322059">
                  <a:moveTo>
                    <a:pt x="0" y="6321482"/>
                  </a:moveTo>
                  <a:lnTo>
                    <a:pt x="13624297" y="6321482"/>
                  </a:lnTo>
                  <a:lnTo>
                    <a:pt x="13624297" y="0"/>
                  </a:lnTo>
                  <a:lnTo>
                    <a:pt x="0" y="0"/>
                  </a:lnTo>
                  <a:lnTo>
                    <a:pt x="0" y="6321482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3370" y="482073"/>
            <a:ext cx="2604217" cy="984676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2677" y="758543"/>
            <a:ext cx="10206990" cy="2101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Παραδείγματα</a:t>
            </a:r>
            <a:r>
              <a:rPr dirty="0" sz="3300" spc="29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εγκύρων</a:t>
            </a:r>
            <a:r>
              <a:rPr dirty="0" sz="3300" spc="3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–</a:t>
            </a:r>
            <a:r>
              <a:rPr dirty="0" sz="3300" spc="26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άκυρων</a:t>
            </a:r>
            <a:r>
              <a:rPr dirty="0" sz="3300" spc="2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ψηφοδελτίων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37.</a:t>
            </a:r>
            <a:r>
              <a:rPr dirty="0" sz="33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FF0000"/>
                </a:solidFill>
                <a:latin typeface="Arial"/>
                <a:cs typeface="Arial"/>
              </a:rPr>
              <a:t>Άκυρο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851991" y="2007252"/>
            <a:ext cx="11805285" cy="7124065"/>
            <a:chOff x="4851991" y="2007252"/>
            <a:chExt cx="11805285" cy="712406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51991" y="2007252"/>
              <a:ext cx="11805197" cy="712346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9065" y="2044335"/>
              <a:ext cx="11677969" cy="699622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873359" y="2028629"/>
              <a:ext cx="11709400" cy="7028180"/>
            </a:xfrm>
            <a:custGeom>
              <a:avLst/>
              <a:gdLst/>
              <a:ahLst/>
              <a:cxnLst/>
              <a:rect l="l" t="t" r="r" b="b"/>
              <a:pathLst>
                <a:path w="11709400" h="7028180">
                  <a:moveTo>
                    <a:pt x="0" y="7027639"/>
                  </a:moveTo>
                  <a:lnTo>
                    <a:pt x="11709381" y="7027639"/>
                  </a:lnTo>
                  <a:lnTo>
                    <a:pt x="11709381" y="0"/>
                  </a:lnTo>
                  <a:lnTo>
                    <a:pt x="0" y="0"/>
                  </a:lnTo>
                  <a:lnTo>
                    <a:pt x="0" y="7027639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3370" y="482073"/>
            <a:ext cx="2604217" cy="984676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06559" y="2053226"/>
            <a:ext cx="7028815" cy="74523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483234" marR="535305" indent="-471170">
              <a:lnSpc>
                <a:spcPct val="120000"/>
              </a:lnSpc>
              <a:spcBef>
                <a:spcPts val="95"/>
              </a:spcBef>
              <a:buClr>
                <a:srgbClr val="2E7787"/>
              </a:buClr>
              <a:buSzPct val="119696"/>
              <a:buFont typeface="Arial"/>
              <a:buChar char="•"/>
              <a:tabLst>
                <a:tab pos="483234" algn="l"/>
              </a:tabLst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Σε</a:t>
            </a:r>
            <a:r>
              <a:rPr dirty="0" sz="3300" spc="-8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περίπτωση</a:t>
            </a:r>
            <a:r>
              <a:rPr dirty="0" sz="3300" spc="-7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που</a:t>
            </a:r>
            <a:r>
              <a:rPr dirty="0" sz="3300" spc="-8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ο/η</a:t>
            </a:r>
            <a:r>
              <a:rPr dirty="0" sz="3300" spc="-9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εκλογέας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επιλέξει</a:t>
            </a:r>
            <a:r>
              <a:rPr dirty="0" sz="3300" spc="-10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να</a:t>
            </a:r>
            <a:r>
              <a:rPr dirty="0" sz="3300" spc="-10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ψηφίσει</a:t>
            </a:r>
            <a:r>
              <a:rPr dirty="0" sz="3300" spc="-8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συνδυασμό,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μπορεί</a:t>
            </a:r>
            <a:r>
              <a:rPr dirty="0" sz="3300" spc="-16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ταυτόχρονα</a:t>
            </a:r>
            <a:r>
              <a:rPr dirty="0" sz="3300" spc="-16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2E7787"/>
                </a:solidFill>
                <a:latin typeface="Arial"/>
                <a:cs typeface="Arial"/>
              </a:rPr>
              <a:t>να</a:t>
            </a:r>
            <a:endParaRPr sz="3300">
              <a:latin typeface="Arial"/>
              <a:cs typeface="Arial"/>
            </a:endParaRPr>
          </a:p>
          <a:p>
            <a:pPr marL="483234" marR="499109">
              <a:lnSpc>
                <a:spcPct val="119900"/>
              </a:lnSpc>
              <a:spcBef>
                <a:spcPts val="5"/>
              </a:spcBef>
            </a:pP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εκδηλώσει</a:t>
            </a:r>
            <a:r>
              <a:rPr dirty="0" sz="3300" spc="-114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την</a:t>
            </a:r>
            <a:r>
              <a:rPr dirty="0" sz="3300" spc="-12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2E7787"/>
                </a:solidFill>
                <a:latin typeface="Arial"/>
                <a:cs typeface="Arial"/>
              </a:rPr>
              <a:t>προτίμηση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του/της</a:t>
            </a:r>
            <a:r>
              <a:rPr dirty="0" sz="3300" spc="-13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σε</a:t>
            </a:r>
            <a:r>
              <a:rPr dirty="0" sz="3300" spc="-114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υποψηφίους/ες</a:t>
            </a:r>
            <a:r>
              <a:rPr dirty="0" sz="3300" spc="-11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2E7787"/>
                </a:solidFill>
                <a:latin typeface="Arial"/>
                <a:cs typeface="Arial"/>
              </a:rPr>
              <a:t>του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συνδυασμού,</a:t>
            </a:r>
            <a:r>
              <a:rPr dirty="0" sz="3300" spc="-21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2E7787"/>
                </a:solidFill>
                <a:latin typeface="Arial"/>
                <a:cs typeface="Arial"/>
              </a:rPr>
              <a:t>σημειώνοντας</a:t>
            </a:r>
            <a:endParaRPr sz="3300">
              <a:latin typeface="Arial"/>
              <a:cs typeface="Arial"/>
            </a:endParaRPr>
          </a:p>
          <a:p>
            <a:pPr marL="483234" marR="84455">
              <a:lnSpc>
                <a:spcPct val="119900"/>
              </a:lnSpc>
            </a:pP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σταυρό</a:t>
            </a:r>
            <a:r>
              <a:rPr dirty="0" sz="3300" spc="-10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ή</a:t>
            </a:r>
            <a:r>
              <a:rPr dirty="0" sz="3300" spc="-9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σταυρούς</a:t>
            </a:r>
            <a:r>
              <a:rPr dirty="0" sz="3300" spc="-10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2E7787"/>
                </a:solidFill>
                <a:latin typeface="Arial"/>
                <a:cs typeface="Arial"/>
              </a:rPr>
              <a:t>προτίμησης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μέσα</a:t>
            </a:r>
            <a:r>
              <a:rPr dirty="0" sz="3300" spc="-10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στα</a:t>
            </a:r>
            <a:r>
              <a:rPr dirty="0" sz="3300" spc="-114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μικρά</a:t>
            </a:r>
            <a:r>
              <a:rPr dirty="0" sz="3300" spc="-10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τετραγωνάκια</a:t>
            </a:r>
            <a:r>
              <a:rPr dirty="0" sz="3300" spc="-114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25">
                <a:solidFill>
                  <a:srgbClr val="2E7787"/>
                </a:solidFill>
                <a:latin typeface="Arial"/>
                <a:cs typeface="Arial"/>
              </a:rPr>
              <a:t>που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είναι</a:t>
            </a:r>
            <a:r>
              <a:rPr dirty="0" sz="3300" spc="-8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δίπλα</a:t>
            </a:r>
            <a:r>
              <a:rPr dirty="0" sz="3300" spc="-7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από</a:t>
            </a:r>
            <a:r>
              <a:rPr dirty="0" sz="3300" spc="-7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το</a:t>
            </a:r>
            <a:r>
              <a:rPr dirty="0" sz="3300" spc="-9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όνομα</a:t>
            </a:r>
            <a:r>
              <a:rPr dirty="0" sz="3300" spc="-7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25">
                <a:solidFill>
                  <a:srgbClr val="2E7787"/>
                </a:solidFill>
                <a:latin typeface="Arial"/>
                <a:cs typeface="Arial"/>
              </a:rPr>
              <a:t>των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υποψηφίων</a:t>
            </a:r>
            <a:r>
              <a:rPr dirty="0" sz="3300" spc="-8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του</a:t>
            </a:r>
            <a:r>
              <a:rPr dirty="0" sz="3300" spc="-10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συνδυασμού</a:t>
            </a:r>
            <a:endParaRPr sz="3300">
              <a:latin typeface="Arial"/>
              <a:cs typeface="Arial"/>
            </a:endParaRPr>
          </a:p>
          <a:p>
            <a:pPr marL="483234" marR="5080" indent="-471170">
              <a:lnSpc>
                <a:spcPct val="119900"/>
              </a:lnSpc>
              <a:spcBef>
                <a:spcPts val="1485"/>
              </a:spcBef>
              <a:buSzPct val="119696"/>
              <a:buFont typeface="Arial"/>
              <a:buChar char="•"/>
              <a:tabLst>
                <a:tab pos="483234" algn="l"/>
              </a:tabLst>
            </a:pP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Οι</a:t>
            </a:r>
            <a:r>
              <a:rPr dirty="0" sz="3300" spc="-8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σταυροί</a:t>
            </a:r>
            <a:r>
              <a:rPr dirty="0" sz="3300" spc="-7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2E7787"/>
                </a:solidFill>
                <a:latin typeface="Arial"/>
                <a:cs typeface="Arial"/>
              </a:rPr>
              <a:t>προτίμησης</a:t>
            </a:r>
            <a:r>
              <a:rPr dirty="0" sz="3300" spc="-7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δεν</a:t>
            </a:r>
            <a:r>
              <a:rPr dirty="0" sz="3300" spc="-7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2E7787"/>
                </a:solidFill>
                <a:latin typeface="Arial"/>
                <a:cs typeface="Arial"/>
              </a:rPr>
              <a:t>είναι υποχρεωτικοί</a:t>
            </a:r>
            <a:endParaRPr sz="33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4298" rIns="0" bIns="0" rtlCol="0" vert="horz">
            <a:spAutoFit/>
          </a:bodyPr>
          <a:lstStyle/>
          <a:p>
            <a:pPr marL="418465">
              <a:lnSpc>
                <a:spcPct val="100000"/>
              </a:lnSpc>
              <a:spcBef>
                <a:spcPts val="95"/>
              </a:spcBef>
            </a:pPr>
            <a:r>
              <a:rPr dirty="0" spc="80">
                <a:solidFill>
                  <a:srgbClr val="E28B18"/>
                </a:solidFill>
              </a:rPr>
              <a:t>Έγκυρα</a:t>
            </a:r>
            <a:r>
              <a:rPr dirty="0" spc="280">
                <a:solidFill>
                  <a:srgbClr val="E28B18"/>
                </a:solidFill>
              </a:rPr>
              <a:t> </a:t>
            </a:r>
            <a:r>
              <a:rPr dirty="0" spc="70">
                <a:solidFill>
                  <a:srgbClr val="E28B18"/>
                </a:solidFill>
              </a:rPr>
              <a:t>ψηφοδέλτια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8494668" y="2359048"/>
            <a:ext cx="11435715" cy="6117590"/>
            <a:chOff x="8494668" y="2359048"/>
            <a:chExt cx="11435715" cy="611759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94668" y="2359048"/>
              <a:ext cx="11435557" cy="611696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23923" y="2588402"/>
              <a:ext cx="11004481" cy="568569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687275" y="2551754"/>
              <a:ext cx="11078210" cy="5759450"/>
            </a:xfrm>
            <a:custGeom>
              <a:avLst/>
              <a:gdLst/>
              <a:ahLst/>
              <a:cxnLst/>
              <a:rect l="l" t="t" r="r" b="b"/>
              <a:pathLst>
                <a:path w="11078210" h="5759450">
                  <a:moveTo>
                    <a:pt x="983844" y="0"/>
                  </a:moveTo>
                  <a:lnTo>
                    <a:pt x="11077777" y="0"/>
                  </a:lnTo>
                  <a:lnTo>
                    <a:pt x="11077777" y="4775142"/>
                  </a:lnTo>
                  <a:lnTo>
                    <a:pt x="11076521" y="4825298"/>
                  </a:lnTo>
                  <a:lnTo>
                    <a:pt x="11072751" y="4875244"/>
                  </a:lnTo>
                  <a:lnTo>
                    <a:pt x="11066469" y="4924562"/>
                  </a:lnTo>
                  <a:lnTo>
                    <a:pt x="11057778" y="4973042"/>
                  </a:lnTo>
                  <a:lnTo>
                    <a:pt x="11046784" y="5020684"/>
                  </a:lnTo>
                  <a:lnTo>
                    <a:pt x="11033486" y="5067384"/>
                  </a:lnTo>
                  <a:lnTo>
                    <a:pt x="11018093" y="5113142"/>
                  </a:lnTo>
                  <a:lnTo>
                    <a:pt x="11000398" y="5157853"/>
                  </a:lnTo>
                  <a:lnTo>
                    <a:pt x="10980712" y="5201412"/>
                  </a:lnTo>
                  <a:lnTo>
                    <a:pt x="10958723" y="5244342"/>
                  </a:lnTo>
                  <a:lnTo>
                    <a:pt x="10909720" y="5325073"/>
                  </a:lnTo>
                  <a:lnTo>
                    <a:pt x="10853072" y="5400882"/>
                  </a:lnTo>
                  <a:lnTo>
                    <a:pt x="10789514" y="5470723"/>
                  </a:lnTo>
                  <a:lnTo>
                    <a:pt x="10719673" y="5534281"/>
                  </a:lnTo>
                  <a:lnTo>
                    <a:pt x="10643864" y="5590929"/>
                  </a:lnTo>
                  <a:lnTo>
                    <a:pt x="10563133" y="5639932"/>
                  </a:lnTo>
                  <a:lnTo>
                    <a:pt x="10520203" y="5661921"/>
                  </a:lnTo>
                  <a:lnTo>
                    <a:pt x="10476644" y="5681607"/>
                  </a:lnTo>
                  <a:lnTo>
                    <a:pt x="10431933" y="5699302"/>
                  </a:lnTo>
                  <a:lnTo>
                    <a:pt x="10386175" y="5714695"/>
                  </a:lnTo>
                  <a:lnTo>
                    <a:pt x="10339475" y="5727993"/>
                  </a:lnTo>
                  <a:lnTo>
                    <a:pt x="10291833" y="5738987"/>
                  </a:lnTo>
                  <a:lnTo>
                    <a:pt x="10243353" y="5747678"/>
                  </a:lnTo>
                  <a:lnTo>
                    <a:pt x="10194139" y="5753960"/>
                  </a:lnTo>
                  <a:lnTo>
                    <a:pt x="10144089" y="5757730"/>
                  </a:lnTo>
                  <a:lnTo>
                    <a:pt x="10093933" y="5758986"/>
                  </a:lnTo>
                  <a:lnTo>
                    <a:pt x="0" y="5758986"/>
                  </a:lnTo>
                  <a:lnTo>
                    <a:pt x="0" y="983844"/>
                  </a:lnTo>
                  <a:lnTo>
                    <a:pt x="1256" y="933688"/>
                  </a:lnTo>
                  <a:lnTo>
                    <a:pt x="5026" y="883638"/>
                  </a:lnTo>
                  <a:lnTo>
                    <a:pt x="11308" y="834424"/>
                  </a:lnTo>
                  <a:lnTo>
                    <a:pt x="19999" y="785944"/>
                  </a:lnTo>
                  <a:lnTo>
                    <a:pt x="30993" y="738302"/>
                  </a:lnTo>
                  <a:lnTo>
                    <a:pt x="44291" y="691601"/>
                  </a:lnTo>
                  <a:lnTo>
                    <a:pt x="59684" y="645844"/>
                  </a:lnTo>
                  <a:lnTo>
                    <a:pt x="77379" y="601133"/>
                  </a:lnTo>
                  <a:lnTo>
                    <a:pt x="97065" y="557574"/>
                  </a:lnTo>
                  <a:lnTo>
                    <a:pt x="119053" y="514644"/>
                  </a:lnTo>
                  <a:lnTo>
                    <a:pt x="168057" y="433913"/>
                  </a:lnTo>
                  <a:lnTo>
                    <a:pt x="224705" y="358104"/>
                  </a:lnTo>
                  <a:lnTo>
                    <a:pt x="288263" y="288263"/>
                  </a:lnTo>
                  <a:lnTo>
                    <a:pt x="358104" y="224705"/>
                  </a:lnTo>
                  <a:lnTo>
                    <a:pt x="433913" y="168057"/>
                  </a:lnTo>
                  <a:lnTo>
                    <a:pt x="514644" y="119053"/>
                  </a:lnTo>
                  <a:lnTo>
                    <a:pt x="557574" y="97065"/>
                  </a:lnTo>
                  <a:lnTo>
                    <a:pt x="601133" y="77379"/>
                  </a:lnTo>
                  <a:lnTo>
                    <a:pt x="645844" y="59684"/>
                  </a:lnTo>
                  <a:lnTo>
                    <a:pt x="691601" y="44291"/>
                  </a:lnTo>
                  <a:lnTo>
                    <a:pt x="738302" y="30993"/>
                  </a:lnTo>
                  <a:lnTo>
                    <a:pt x="785944" y="19999"/>
                  </a:lnTo>
                  <a:lnTo>
                    <a:pt x="834424" y="11308"/>
                  </a:lnTo>
                  <a:lnTo>
                    <a:pt x="883638" y="5026"/>
                  </a:lnTo>
                  <a:lnTo>
                    <a:pt x="933688" y="1256"/>
                  </a:lnTo>
                  <a:lnTo>
                    <a:pt x="983844" y="0"/>
                  </a:lnTo>
                  <a:close/>
                </a:path>
              </a:pathLst>
            </a:custGeom>
            <a:ln w="732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3370" y="482073"/>
            <a:ext cx="2604217" cy="984676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2677" y="758543"/>
            <a:ext cx="10206990" cy="2101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Παραδείγματα</a:t>
            </a:r>
            <a:r>
              <a:rPr dirty="0" sz="3300" spc="29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εγκύρων</a:t>
            </a:r>
            <a:r>
              <a:rPr dirty="0" sz="3300" spc="3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–</a:t>
            </a:r>
            <a:r>
              <a:rPr dirty="0" sz="3300" spc="26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άκυρων</a:t>
            </a:r>
            <a:r>
              <a:rPr dirty="0" sz="3300" spc="2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ψηφοδελτίων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38.</a:t>
            </a:r>
            <a:r>
              <a:rPr dirty="0" sz="33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FF0000"/>
                </a:solidFill>
                <a:latin typeface="Arial"/>
                <a:cs typeface="Arial"/>
              </a:rPr>
              <a:t>Άκυρο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459779" y="2350254"/>
            <a:ext cx="15789910" cy="5969000"/>
            <a:chOff x="3459779" y="2350254"/>
            <a:chExt cx="15789910" cy="5969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9779" y="2350254"/>
              <a:ext cx="15789582" cy="596875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6856" y="2387361"/>
              <a:ext cx="15662350" cy="5841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481150" y="2371655"/>
              <a:ext cx="15694025" cy="5873115"/>
            </a:xfrm>
            <a:custGeom>
              <a:avLst/>
              <a:gdLst/>
              <a:ahLst/>
              <a:cxnLst/>
              <a:rect l="l" t="t" r="r" b="b"/>
              <a:pathLst>
                <a:path w="15694025" h="5873115">
                  <a:moveTo>
                    <a:pt x="0" y="5872910"/>
                  </a:moveTo>
                  <a:lnTo>
                    <a:pt x="15693762" y="5872910"/>
                  </a:lnTo>
                  <a:lnTo>
                    <a:pt x="15693762" y="0"/>
                  </a:lnTo>
                  <a:lnTo>
                    <a:pt x="0" y="0"/>
                  </a:lnTo>
                  <a:lnTo>
                    <a:pt x="0" y="5872910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3370" y="482073"/>
            <a:ext cx="2604217" cy="984676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2677" y="758543"/>
            <a:ext cx="10206990" cy="391032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85" b="1">
                <a:solidFill>
                  <a:srgbClr val="2F7686"/>
                </a:solidFill>
                <a:latin typeface="Arial"/>
                <a:cs typeface="Arial"/>
              </a:rPr>
              <a:t>Παραδείγματα</a:t>
            </a:r>
            <a:r>
              <a:rPr dirty="0" sz="3300" spc="290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εγκύρων</a:t>
            </a:r>
            <a:r>
              <a:rPr dirty="0" sz="3300" spc="3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F7686"/>
                </a:solidFill>
                <a:latin typeface="Arial"/>
                <a:cs typeface="Arial"/>
              </a:rPr>
              <a:t>–</a:t>
            </a:r>
            <a:r>
              <a:rPr dirty="0" sz="3300" spc="26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άκυρων</a:t>
            </a:r>
            <a:r>
              <a:rPr dirty="0" sz="3300" spc="285" b="1">
                <a:solidFill>
                  <a:srgbClr val="2F7686"/>
                </a:solidFill>
                <a:latin typeface="Arial"/>
                <a:cs typeface="Arial"/>
              </a:rPr>
              <a:t> </a:t>
            </a:r>
            <a:r>
              <a:rPr dirty="0" sz="3300" spc="80" b="1">
                <a:solidFill>
                  <a:srgbClr val="2F7686"/>
                </a:solidFill>
                <a:latin typeface="Arial"/>
                <a:cs typeface="Arial"/>
              </a:rPr>
              <a:t>ψηφοδελτίων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Arial"/>
              <a:cs typeface="Arial"/>
            </a:endParaRPr>
          </a:p>
          <a:p>
            <a:pPr marL="12700" marR="6508750">
              <a:lnSpc>
                <a:spcPct val="119900"/>
              </a:lnSpc>
              <a:spcBef>
                <a:spcPts val="5"/>
              </a:spcBef>
            </a:pP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39.</a:t>
            </a:r>
            <a:r>
              <a:rPr dirty="0" sz="3300" spc="-7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Άκυρο</a:t>
            </a:r>
            <a:r>
              <a:rPr dirty="0" sz="3300" spc="-7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FF0000"/>
                </a:solidFill>
                <a:latin typeface="Arial"/>
                <a:cs typeface="Arial"/>
              </a:rPr>
              <a:t>καθώς </a:t>
            </a: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έχει</a:t>
            </a:r>
            <a:r>
              <a:rPr dirty="0" sz="3300" spc="-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FF0000"/>
                </a:solidFill>
                <a:latin typeface="Arial"/>
                <a:cs typeface="Arial"/>
              </a:rPr>
              <a:t>χρησιμοποιηθεί </a:t>
            </a:r>
            <a:r>
              <a:rPr dirty="0" sz="3300">
                <a:solidFill>
                  <a:srgbClr val="FF0000"/>
                </a:solidFill>
                <a:latin typeface="Arial"/>
                <a:cs typeface="Arial"/>
              </a:rPr>
              <a:t>στυλό</a:t>
            </a:r>
            <a:r>
              <a:rPr dirty="0" sz="3300" spc="-10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FF0000"/>
                </a:solidFill>
                <a:latin typeface="Arial"/>
                <a:cs typeface="Arial"/>
              </a:rPr>
              <a:t>κόκκινου</a:t>
            </a: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dirty="0" sz="3300" spc="-10">
                <a:solidFill>
                  <a:srgbClr val="FF0000"/>
                </a:solidFill>
                <a:latin typeface="Arial"/>
                <a:cs typeface="Arial"/>
              </a:rPr>
              <a:t>χρώματος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721309" y="35182"/>
            <a:ext cx="14862810" cy="9176385"/>
            <a:chOff x="4721309" y="35182"/>
            <a:chExt cx="14862810" cy="91763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1309" y="1899193"/>
              <a:ext cx="14862282" cy="731193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8389" y="1936276"/>
              <a:ext cx="14735048" cy="718470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742682" y="1920569"/>
              <a:ext cx="14766925" cy="7216140"/>
            </a:xfrm>
            <a:custGeom>
              <a:avLst/>
              <a:gdLst/>
              <a:ahLst/>
              <a:cxnLst/>
              <a:rect l="l" t="t" r="r" b="b"/>
              <a:pathLst>
                <a:path w="14766925" h="7216140">
                  <a:moveTo>
                    <a:pt x="0" y="7216115"/>
                  </a:moveTo>
                  <a:lnTo>
                    <a:pt x="14766461" y="7216115"/>
                  </a:lnTo>
                  <a:lnTo>
                    <a:pt x="14766461" y="0"/>
                  </a:lnTo>
                  <a:lnTo>
                    <a:pt x="0" y="0"/>
                  </a:lnTo>
                  <a:lnTo>
                    <a:pt x="0" y="7216115"/>
                  </a:lnTo>
                  <a:close/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20454" y="35182"/>
              <a:ext cx="2796982" cy="1882246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2568" y="0"/>
            <a:ext cx="13271531" cy="113085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0954" y="4868617"/>
            <a:ext cx="4479925" cy="85471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450" spc="-20" b="0" i="1">
                <a:solidFill>
                  <a:srgbClr val="585858"/>
                </a:solidFill>
                <a:latin typeface="Arial"/>
                <a:cs typeface="Arial"/>
              </a:rPr>
              <a:t>Ευχαριστούμε.</a:t>
            </a:r>
            <a:endParaRPr sz="54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302168" y="8861542"/>
            <a:ext cx="3989070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b="1">
                <a:solidFill>
                  <a:srgbClr val="FFFFFF"/>
                </a:solidFill>
                <a:latin typeface="Arial"/>
                <a:cs typeface="Arial"/>
              </a:rPr>
              <a:t>ΥΠΟΥΡΓΕΙΟ </a:t>
            </a:r>
            <a:r>
              <a:rPr dirty="0" sz="2450" spc="-10" b="1">
                <a:solidFill>
                  <a:srgbClr val="FFFFFF"/>
                </a:solidFill>
                <a:latin typeface="Arial"/>
                <a:cs typeface="Arial"/>
              </a:rPr>
              <a:t>ΕΣΩΤΕΡΙΚΩΝ</a:t>
            </a:r>
            <a:endParaRPr sz="24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30954" y="8318459"/>
            <a:ext cx="3582035" cy="4781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950" spc="-10" i="1">
                <a:solidFill>
                  <a:srgbClr val="E28B18"/>
                </a:solidFill>
                <a:latin typeface="Arial"/>
                <a:cs typeface="Arial"/>
                <a:hlinkClick r:id="rId3"/>
              </a:rPr>
              <a:t>www.elections.gov.cy</a:t>
            </a:r>
            <a:endParaRPr sz="295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8488" y="1381689"/>
            <a:ext cx="5411999" cy="20449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43549" y="3847317"/>
            <a:ext cx="3478529" cy="27940"/>
          </a:xfrm>
          <a:custGeom>
            <a:avLst/>
            <a:gdLst/>
            <a:ahLst/>
            <a:cxnLst/>
            <a:rect l="l" t="t" r="r" b="b"/>
            <a:pathLst>
              <a:path w="3478529" h="27939">
                <a:moveTo>
                  <a:pt x="3478009" y="0"/>
                </a:moveTo>
                <a:lnTo>
                  <a:pt x="0" y="0"/>
                </a:lnTo>
                <a:lnTo>
                  <a:pt x="0" y="27643"/>
                </a:lnTo>
                <a:lnTo>
                  <a:pt x="3478009" y="27643"/>
                </a:lnTo>
                <a:lnTo>
                  <a:pt x="3478009" y="0"/>
                </a:lnTo>
                <a:close/>
              </a:path>
            </a:pathLst>
          </a:custGeom>
          <a:solidFill>
            <a:srgbClr val="2E77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043549" y="4578604"/>
            <a:ext cx="4328795" cy="27940"/>
          </a:xfrm>
          <a:custGeom>
            <a:avLst/>
            <a:gdLst/>
            <a:ahLst/>
            <a:cxnLst/>
            <a:rect l="l" t="t" r="r" b="b"/>
            <a:pathLst>
              <a:path w="4328795" h="27939">
                <a:moveTo>
                  <a:pt x="4328664" y="0"/>
                </a:moveTo>
                <a:lnTo>
                  <a:pt x="0" y="0"/>
                </a:lnTo>
                <a:lnTo>
                  <a:pt x="0" y="27643"/>
                </a:lnTo>
                <a:lnTo>
                  <a:pt x="4328664" y="27643"/>
                </a:lnTo>
                <a:lnTo>
                  <a:pt x="4328664" y="0"/>
                </a:lnTo>
                <a:close/>
              </a:path>
            </a:pathLst>
          </a:custGeom>
          <a:solidFill>
            <a:srgbClr val="2E77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043549" y="5309890"/>
            <a:ext cx="4979670" cy="27940"/>
          </a:xfrm>
          <a:custGeom>
            <a:avLst/>
            <a:gdLst/>
            <a:ahLst/>
            <a:cxnLst/>
            <a:rect l="l" t="t" r="r" b="b"/>
            <a:pathLst>
              <a:path w="4979670" h="27939">
                <a:moveTo>
                  <a:pt x="4979513" y="0"/>
                </a:moveTo>
                <a:lnTo>
                  <a:pt x="0" y="0"/>
                </a:lnTo>
                <a:lnTo>
                  <a:pt x="0" y="27643"/>
                </a:lnTo>
                <a:lnTo>
                  <a:pt x="4979513" y="27643"/>
                </a:lnTo>
                <a:lnTo>
                  <a:pt x="4979513" y="0"/>
                </a:lnTo>
                <a:close/>
              </a:path>
            </a:pathLst>
          </a:custGeom>
          <a:solidFill>
            <a:srgbClr val="2E77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030954" y="2686485"/>
            <a:ext cx="17694910" cy="696150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8305800" algn="l"/>
              </a:tabLst>
            </a:pPr>
            <a:r>
              <a:rPr dirty="0" sz="2950">
                <a:solidFill>
                  <a:srgbClr val="2E7787"/>
                </a:solidFill>
                <a:latin typeface="Arial"/>
                <a:cs typeface="Arial"/>
              </a:rPr>
              <a:t>Εκλογές Μελών</a:t>
            </a:r>
            <a:r>
              <a:rPr dirty="0" sz="2950" spc="-1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E7787"/>
                </a:solidFill>
                <a:latin typeface="Arial"/>
                <a:cs typeface="Arial"/>
              </a:rPr>
              <a:t>του</a:t>
            </a:r>
            <a:r>
              <a:rPr dirty="0" sz="2950" spc="1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E7787"/>
                </a:solidFill>
                <a:latin typeface="Arial"/>
                <a:cs typeface="Arial"/>
              </a:rPr>
              <a:t>Ευρωπαϊκού</a:t>
            </a:r>
            <a:r>
              <a:rPr dirty="0" sz="2950" spc="1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E7787"/>
                </a:solidFill>
                <a:latin typeface="Arial"/>
                <a:cs typeface="Arial"/>
              </a:rPr>
              <a:t>Κοινοβουλίου</a:t>
            </a:r>
            <a:r>
              <a:rPr dirty="0" sz="2950" spc="3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2950" spc="-50">
                <a:solidFill>
                  <a:srgbClr val="2E7787"/>
                </a:solidFill>
                <a:latin typeface="Arial"/>
                <a:cs typeface="Arial"/>
              </a:rPr>
              <a:t>:</a:t>
            </a:r>
            <a:r>
              <a:rPr dirty="0" sz="2950">
                <a:solidFill>
                  <a:srgbClr val="2E7787"/>
                </a:solidFill>
                <a:latin typeface="Arial"/>
                <a:cs typeface="Arial"/>
              </a:rPr>
              <a:t>	</a:t>
            </a:r>
            <a:r>
              <a:rPr dirty="0" sz="2950" spc="-50" b="1">
                <a:solidFill>
                  <a:srgbClr val="E28B18"/>
                </a:solidFill>
                <a:latin typeface="Arial"/>
                <a:cs typeface="Arial"/>
              </a:rPr>
              <a:t>2</a:t>
            </a:r>
            <a:endParaRPr sz="2950">
              <a:latin typeface="Arial"/>
              <a:cs typeface="Arial"/>
            </a:endParaRPr>
          </a:p>
          <a:p>
            <a:pPr marL="12700" marR="7033259">
              <a:lnSpc>
                <a:spcPts val="5760"/>
              </a:lnSpc>
              <a:spcBef>
                <a:spcPts val="560"/>
              </a:spcBef>
              <a:tabLst>
                <a:tab pos="3782060" algn="l"/>
              </a:tabLst>
            </a:pPr>
            <a:r>
              <a:rPr dirty="0" sz="2950">
                <a:solidFill>
                  <a:srgbClr val="2E7787"/>
                </a:solidFill>
                <a:latin typeface="Arial"/>
                <a:cs typeface="Arial"/>
                <a:hlinkClick r:id="rId2"/>
              </a:rPr>
              <a:t>Δημοτικοί</a:t>
            </a:r>
            <a:r>
              <a:rPr dirty="0" sz="2950" spc="-55">
                <a:solidFill>
                  <a:srgbClr val="2E7787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2950" spc="-10">
                <a:solidFill>
                  <a:srgbClr val="2E7787"/>
                </a:solidFill>
                <a:latin typeface="Arial"/>
                <a:cs typeface="Arial"/>
                <a:hlinkClick r:id="rId2"/>
              </a:rPr>
              <a:t>Σύμβουλοι</a:t>
            </a:r>
            <a:r>
              <a:rPr dirty="0" sz="2950" spc="-10">
                <a:solidFill>
                  <a:srgbClr val="2E7787"/>
                </a:solidFill>
                <a:latin typeface="Arial"/>
                <a:cs typeface="Arial"/>
              </a:rPr>
              <a:t>:</a:t>
            </a:r>
            <a:r>
              <a:rPr dirty="0" sz="2950">
                <a:solidFill>
                  <a:srgbClr val="2E7787"/>
                </a:solidFill>
                <a:latin typeface="Arial"/>
                <a:cs typeface="Arial"/>
              </a:rPr>
              <a:t>	</a:t>
            </a:r>
            <a:r>
              <a:rPr dirty="0" sz="2950" b="1">
                <a:solidFill>
                  <a:srgbClr val="E28B18"/>
                </a:solidFill>
                <a:latin typeface="Arial"/>
                <a:cs typeface="Arial"/>
              </a:rPr>
              <a:t>1</a:t>
            </a:r>
            <a:r>
              <a:rPr dirty="0" sz="2950" spc="-5" b="1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E28B18"/>
                </a:solidFill>
                <a:latin typeface="Arial"/>
                <a:cs typeface="Arial"/>
              </a:rPr>
              <a:t>ανά</a:t>
            </a:r>
            <a:r>
              <a:rPr dirty="0" sz="2950" spc="-10" b="1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E28B18"/>
                </a:solidFill>
                <a:latin typeface="Arial"/>
                <a:cs typeface="Arial"/>
              </a:rPr>
              <a:t>4 </a:t>
            </a:r>
            <a:r>
              <a:rPr dirty="0" sz="2950">
                <a:solidFill>
                  <a:srgbClr val="E28B18"/>
                </a:solidFill>
                <a:latin typeface="Arial"/>
                <a:cs typeface="Arial"/>
              </a:rPr>
              <a:t>ή</a:t>
            </a:r>
            <a:r>
              <a:rPr dirty="0" sz="2950" spc="-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E28B18"/>
                </a:solidFill>
                <a:latin typeface="Arial"/>
                <a:cs typeface="Arial"/>
              </a:rPr>
              <a:t>λιγότερους</a:t>
            </a:r>
            <a:r>
              <a:rPr dirty="0" sz="2950" spc="-2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E28B18"/>
                </a:solidFill>
                <a:latin typeface="Arial"/>
                <a:cs typeface="Arial"/>
              </a:rPr>
              <a:t>υποψήφιους</a:t>
            </a:r>
            <a:r>
              <a:rPr dirty="0" sz="2950" spc="2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950" spc="-50">
                <a:solidFill>
                  <a:srgbClr val="E28B18"/>
                </a:solidFill>
                <a:latin typeface="Arial"/>
                <a:cs typeface="Arial"/>
              </a:rPr>
              <a:t>*</a:t>
            </a:r>
            <a:r>
              <a:rPr dirty="0" sz="2950" spc="73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E7787"/>
                </a:solidFill>
                <a:latin typeface="Arial"/>
                <a:cs typeface="Arial"/>
                <a:hlinkClick r:id="rId3"/>
              </a:rPr>
              <a:t>Μέλη</a:t>
            </a:r>
            <a:r>
              <a:rPr dirty="0" sz="2950" spc="-10">
                <a:solidFill>
                  <a:srgbClr val="2E7787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2950">
                <a:solidFill>
                  <a:srgbClr val="2E7787"/>
                </a:solidFill>
                <a:latin typeface="Arial"/>
                <a:cs typeface="Arial"/>
                <a:hlinkClick r:id="rId3"/>
              </a:rPr>
              <a:t>Σχολικών Εφορειών</a:t>
            </a:r>
            <a:r>
              <a:rPr dirty="0" sz="2950">
                <a:solidFill>
                  <a:srgbClr val="2E7787"/>
                </a:solidFill>
                <a:latin typeface="Arial"/>
                <a:cs typeface="Arial"/>
              </a:rPr>
              <a:t>:</a:t>
            </a:r>
            <a:r>
              <a:rPr dirty="0" sz="2950" spc="-2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E28B18"/>
                </a:solidFill>
                <a:latin typeface="Arial"/>
                <a:cs typeface="Arial"/>
              </a:rPr>
              <a:t>1</a:t>
            </a:r>
            <a:r>
              <a:rPr dirty="0" sz="2950" spc="5" b="1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E28B18"/>
                </a:solidFill>
                <a:latin typeface="Arial"/>
                <a:cs typeface="Arial"/>
              </a:rPr>
              <a:t>ανά</a:t>
            </a:r>
            <a:r>
              <a:rPr dirty="0" sz="2950" spc="-10" b="1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E28B18"/>
                </a:solidFill>
                <a:latin typeface="Arial"/>
                <a:cs typeface="Arial"/>
              </a:rPr>
              <a:t>4 </a:t>
            </a:r>
            <a:r>
              <a:rPr dirty="0" sz="2950">
                <a:solidFill>
                  <a:srgbClr val="E28B18"/>
                </a:solidFill>
                <a:latin typeface="Arial"/>
                <a:cs typeface="Arial"/>
              </a:rPr>
              <a:t>ή</a:t>
            </a:r>
            <a:r>
              <a:rPr dirty="0" sz="2950" spc="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E28B18"/>
                </a:solidFill>
                <a:latin typeface="Arial"/>
                <a:cs typeface="Arial"/>
              </a:rPr>
              <a:t>λιγότερους</a:t>
            </a:r>
            <a:r>
              <a:rPr dirty="0" sz="2950" spc="-1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E28B18"/>
                </a:solidFill>
                <a:latin typeface="Arial"/>
                <a:cs typeface="Arial"/>
              </a:rPr>
              <a:t>υποψήφιους</a:t>
            </a:r>
            <a:r>
              <a:rPr dirty="0" sz="2950" spc="1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950" spc="-25">
                <a:solidFill>
                  <a:srgbClr val="E28B18"/>
                </a:solidFill>
                <a:latin typeface="Arial"/>
                <a:cs typeface="Arial"/>
              </a:rPr>
              <a:t>**</a:t>
            </a:r>
            <a:endParaRPr sz="2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  <a:tabLst>
                <a:tab pos="5290185" algn="l"/>
              </a:tabLst>
            </a:pPr>
            <a:r>
              <a:rPr dirty="0" sz="2950">
                <a:solidFill>
                  <a:srgbClr val="2E7787"/>
                </a:solidFill>
                <a:latin typeface="Arial"/>
                <a:cs typeface="Arial"/>
                <a:hlinkClick r:id="rId4"/>
              </a:rPr>
              <a:t>Μέλη</a:t>
            </a:r>
            <a:r>
              <a:rPr dirty="0" sz="2950" spc="-35">
                <a:solidFill>
                  <a:srgbClr val="2E7787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2950">
                <a:solidFill>
                  <a:srgbClr val="2E7787"/>
                </a:solidFill>
                <a:latin typeface="Arial"/>
                <a:cs typeface="Arial"/>
                <a:hlinkClick r:id="rId4"/>
              </a:rPr>
              <a:t>Κοινοτικών</a:t>
            </a:r>
            <a:r>
              <a:rPr dirty="0" sz="2950" spc="-25">
                <a:solidFill>
                  <a:srgbClr val="2E7787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2950" spc="-10">
                <a:solidFill>
                  <a:srgbClr val="2E7787"/>
                </a:solidFill>
                <a:latin typeface="Arial"/>
                <a:cs typeface="Arial"/>
                <a:hlinkClick r:id="rId4"/>
              </a:rPr>
              <a:t>Συμβουλίων</a:t>
            </a:r>
            <a:r>
              <a:rPr dirty="0" sz="2950" spc="-10">
                <a:solidFill>
                  <a:srgbClr val="2E7787"/>
                </a:solidFill>
                <a:latin typeface="Arial"/>
                <a:cs typeface="Arial"/>
              </a:rPr>
              <a:t>:</a:t>
            </a:r>
            <a:r>
              <a:rPr dirty="0" sz="2950">
                <a:solidFill>
                  <a:srgbClr val="2E7787"/>
                </a:solidFill>
                <a:latin typeface="Arial"/>
                <a:cs typeface="Arial"/>
              </a:rPr>
              <a:t>	</a:t>
            </a:r>
            <a:r>
              <a:rPr dirty="0" sz="2950" b="1">
                <a:solidFill>
                  <a:srgbClr val="E28B18"/>
                </a:solidFill>
                <a:latin typeface="Arial"/>
                <a:cs typeface="Arial"/>
              </a:rPr>
              <a:t>1</a:t>
            </a:r>
            <a:r>
              <a:rPr dirty="0" sz="2950" spc="-15" b="1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E28B18"/>
                </a:solidFill>
                <a:latin typeface="Arial"/>
                <a:cs typeface="Arial"/>
              </a:rPr>
              <a:t>ανά</a:t>
            </a:r>
            <a:r>
              <a:rPr dirty="0" sz="2950" spc="-10" b="1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E28B18"/>
                </a:solidFill>
                <a:latin typeface="Arial"/>
                <a:cs typeface="Arial"/>
              </a:rPr>
              <a:t>2 </a:t>
            </a:r>
            <a:r>
              <a:rPr dirty="0" sz="2950">
                <a:solidFill>
                  <a:srgbClr val="E28B18"/>
                </a:solidFill>
                <a:latin typeface="Arial"/>
                <a:cs typeface="Arial"/>
              </a:rPr>
              <a:t>ή</a:t>
            </a:r>
            <a:r>
              <a:rPr dirty="0" sz="2950" spc="-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E28B18"/>
                </a:solidFill>
                <a:latin typeface="Arial"/>
                <a:cs typeface="Arial"/>
              </a:rPr>
              <a:t>λιγότερους</a:t>
            </a:r>
            <a:r>
              <a:rPr dirty="0" sz="2950" spc="-2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E28B18"/>
                </a:solidFill>
                <a:latin typeface="Arial"/>
                <a:cs typeface="Arial"/>
              </a:rPr>
              <a:t>υποψήφιους</a:t>
            </a:r>
            <a:r>
              <a:rPr dirty="0" sz="2950" spc="2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950" spc="-25">
                <a:solidFill>
                  <a:srgbClr val="E28B18"/>
                </a:solidFill>
                <a:latin typeface="Arial"/>
                <a:cs typeface="Arial"/>
              </a:rPr>
              <a:t>***</a:t>
            </a:r>
            <a:endParaRPr sz="2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sz="2950">
              <a:latin typeface="Arial"/>
              <a:cs typeface="Arial"/>
            </a:endParaRPr>
          </a:p>
          <a:p>
            <a:pPr marL="12700" marR="832485">
              <a:lnSpc>
                <a:spcPct val="119500"/>
              </a:lnSpc>
              <a:tabLst>
                <a:tab pos="389255" algn="l"/>
              </a:tabLst>
            </a:pPr>
            <a:r>
              <a:rPr dirty="0" sz="2650" spc="-50">
                <a:solidFill>
                  <a:srgbClr val="E28B18"/>
                </a:solidFill>
                <a:latin typeface="Arial"/>
                <a:cs typeface="Arial"/>
              </a:rPr>
              <a:t>*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	Αν</a:t>
            </a:r>
            <a:r>
              <a:rPr dirty="0" sz="2650" spc="-8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ο</a:t>
            </a:r>
            <a:r>
              <a:rPr dirty="0" sz="2650" spc="-8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αριθμός</a:t>
            </a:r>
            <a:r>
              <a:rPr dirty="0" sz="2650" spc="-8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των</a:t>
            </a:r>
            <a:r>
              <a:rPr dirty="0" sz="2650" spc="-7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θέσεων</a:t>
            </a:r>
            <a:r>
              <a:rPr dirty="0" sz="2650" spc="-10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 spc="-10">
                <a:solidFill>
                  <a:srgbClr val="E28B18"/>
                </a:solidFill>
                <a:latin typeface="Arial"/>
                <a:cs typeface="Arial"/>
              </a:rPr>
              <a:t>διαιρούμενος</a:t>
            </a:r>
            <a:r>
              <a:rPr dirty="0" sz="2650" spc="-7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με</a:t>
            </a:r>
            <a:r>
              <a:rPr dirty="0" sz="2650" spc="-8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τον</a:t>
            </a:r>
            <a:r>
              <a:rPr dirty="0" sz="2650" spc="-8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αριθμό</a:t>
            </a:r>
            <a:r>
              <a:rPr dirty="0" sz="2650" spc="-8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4</a:t>
            </a:r>
            <a:r>
              <a:rPr dirty="0" sz="2650" spc="-9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αφήνει</a:t>
            </a:r>
            <a:r>
              <a:rPr dirty="0" sz="2650" spc="-8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υπόλοιπο,</a:t>
            </a:r>
            <a:r>
              <a:rPr dirty="0" sz="2650" spc="-8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ο</a:t>
            </a:r>
            <a:r>
              <a:rPr dirty="0" sz="2650" spc="-9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αριθμός</a:t>
            </a:r>
            <a:r>
              <a:rPr dirty="0" sz="2650" spc="-8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των</a:t>
            </a:r>
            <a:r>
              <a:rPr dirty="0" sz="2650" spc="-8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σταυρών</a:t>
            </a:r>
            <a:r>
              <a:rPr dirty="0" sz="2650" spc="-9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 spc="-10">
                <a:solidFill>
                  <a:srgbClr val="E28B18"/>
                </a:solidFill>
                <a:latin typeface="Arial"/>
                <a:cs typeface="Arial"/>
              </a:rPr>
              <a:t>προτίμησης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αυξάνεται</a:t>
            </a:r>
            <a:r>
              <a:rPr dirty="0" sz="2650" spc="-13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κατά</a:t>
            </a:r>
            <a:r>
              <a:rPr dirty="0" sz="2650" spc="-12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 spc="-25">
                <a:solidFill>
                  <a:srgbClr val="E28B18"/>
                </a:solidFill>
                <a:latin typeface="Arial"/>
                <a:cs typeface="Arial"/>
              </a:rPr>
              <a:t>ένα</a:t>
            </a:r>
            <a:endParaRPr sz="2650">
              <a:latin typeface="Arial"/>
              <a:cs typeface="Arial"/>
            </a:endParaRPr>
          </a:p>
          <a:p>
            <a:pPr marL="12700" marR="5080">
              <a:lnSpc>
                <a:spcPct val="119500"/>
              </a:lnSpc>
              <a:spcBef>
                <a:spcPts val="1485"/>
              </a:spcBef>
            </a:pP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**</a:t>
            </a:r>
            <a:r>
              <a:rPr dirty="0" sz="2650" spc="7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Οι</a:t>
            </a:r>
            <a:r>
              <a:rPr dirty="0" sz="2650" spc="-9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Σχολικές</a:t>
            </a:r>
            <a:r>
              <a:rPr dirty="0" sz="2650" spc="-11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Εφορείες</a:t>
            </a:r>
            <a:r>
              <a:rPr dirty="0" sz="2650" spc="-9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 spc="-10">
                <a:solidFill>
                  <a:srgbClr val="E28B18"/>
                </a:solidFill>
                <a:latin typeface="Arial"/>
                <a:cs typeface="Arial"/>
              </a:rPr>
              <a:t>Λευκωσίας,</a:t>
            </a:r>
            <a:r>
              <a:rPr dirty="0" sz="2650" spc="-11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Λεμεσού</a:t>
            </a:r>
            <a:r>
              <a:rPr dirty="0" sz="2650" spc="-10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και</a:t>
            </a:r>
            <a:r>
              <a:rPr dirty="0" sz="2650" spc="-9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Λάρνακας,</a:t>
            </a:r>
            <a:r>
              <a:rPr dirty="0" sz="2650" spc="-10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που</a:t>
            </a:r>
            <a:r>
              <a:rPr dirty="0" sz="2650" spc="-9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έχουν</a:t>
            </a:r>
            <a:r>
              <a:rPr dirty="0" sz="2650" spc="-11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πέραν</a:t>
            </a:r>
            <a:r>
              <a:rPr dirty="0" sz="2650" spc="-8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των</a:t>
            </a:r>
            <a:r>
              <a:rPr dirty="0" sz="2650" spc="-9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50</a:t>
            </a:r>
            <a:r>
              <a:rPr dirty="0" sz="2650" spc="-9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σχολικών</a:t>
            </a:r>
            <a:r>
              <a:rPr dirty="0" sz="2650" spc="-10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μονάδων,</a:t>
            </a:r>
            <a:r>
              <a:rPr dirty="0" sz="2650" spc="-10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εκλέγουν</a:t>
            </a:r>
            <a:r>
              <a:rPr dirty="0" sz="2650" spc="-114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 spc="-25">
                <a:solidFill>
                  <a:srgbClr val="E28B18"/>
                </a:solidFill>
                <a:latin typeface="Arial"/>
                <a:cs typeface="Arial"/>
              </a:rPr>
              <a:t>10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μέλη</a:t>
            </a:r>
            <a:r>
              <a:rPr dirty="0" sz="2650" spc="-9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(3</a:t>
            </a:r>
            <a:r>
              <a:rPr dirty="0" sz="2650" spc="-7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σταυρούς</a:t>
            </a:r>
            <a:r>
              <a:rPr dirty="0" sz="2650" spc="-10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 spc="-10">
                <a:solidFill>
                  <a:srgbClr val="E28B18"/>
                </a:solidFill>
                <a:latin typeface="Arial"/>
                <a:cs typeface="Arial"/>
              </a:rPr>
              <a:t>προτίμησης),</a:t>
            </a:r>
            <a:r>
              <a:rPr dirty="0" sz="2650" spc="-9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ενώ</a:t>
            </a:r>
            <a:r>
              <a:rPr dirty="0" sz="2650" spc="-7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οι</a:t>
            </a:r>
            <a:r>
              <a:rPr dirty="0" sz="2650" spc="-9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υπόλοιπες</a:t>
            </a:r>
            <a:r>
              <a:rPr dirty="0" sz="2650" spc="-8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7</a:t>
            </a:r>
            <a:r>
              <a:rPr dirty="0" sz="2650" spc="-8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μέλη</a:t>
            </a:r>
            <a:r>
              <a:rPr dirty="0" sz="2650" spc="-9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(2</a:t>
            </a:r>
            <a:r>
              <a:rPr dirty="0" sz="2650" spc="-9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σταυρούς</a:t>
            </a:r>
            <a:r>
              <a:rPr dirty="0" sz="2650" spc="-9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 spc="-10">
                <a:solidFill>
                  <a:srgbClr val="E28B18"/>
                </a:solidFill>
                <a:latin typeface="Arial"/>
                <a:cs typeface="Arial"/>
              </a:rPr>
              <a:t>προτίμησης)</a:t>
            </a:r>
            <a:endParaRPr sz="2650">
              <a:latin typeface="Arial"/>
              <a:cs typeface="Arial"/>
            </a:endParaRPr>
          </a:p>
          <a:p>
            <a:pPr marL="12700" marR="172085">
              <a:lnSpc>
                <a:spcPct val="119500"/>
              </a:lnSpc>
              <a:spcBef>
                <a:spcPts val="1480"/>
              </a:spcBef>
            </a:pP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***</a:t>
            </a:r>
            <a:r>
              <a:rPr dirty="0" sz="2650" spc="-8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Αν</a:t>
            </a:r>
            <a:r>
              <a:rPr dirty="0" sz="2650" spc="-8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ο</a:t>
            </a:r>
            <a:r>
              <a:rPr dirty="0" sz="2650" spc="-9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αριθμός</a:t>
            </a:r>
            <a:r>
              <a:rPr dirty="0" sz="2650" spc="-9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των</a:t>
            </a:r>
            <a:r>
              <a:rPr dirty="0" sz="2650" spc="-8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θέσεων</a:t>
            </a:r>
            <a:r>
              <a:rPr dirty="0" sz="2650" spc="-8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 spc="-10">
                <a:solidFill>
                  <a:srgbClr val="E28B18"/>
                </a:solidFill>
                <a:latin typeface="Arial"/>
                <a:cs typeface="Arial"/>
              </a:rPr>
              <a:t>διαιρούμενος</a:t>
            </a:r>
            <a:r>
              <a:rPr dirty="0" sz="2650" spc="-9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με</a:t>
            </a:r>
            <a:r>
              <a:rPr dirty="0" sz="2650" spc="-8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τον</a:t>
            </a:r>
            <a:r>
              <a:rPr dirty="0" sz="2650" spc="-9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αριθμό</a:t>
            </a:r>
            <a:r>
              <a:rPr dirty="0" sz="2650" spc="-8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2</a:t>
            </a:r>
            <a:r>
              <a:rPr dirty="0" sz="2650" spc="-8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αφήνει</a:t>
            </a:r>
            <a:r>
              <a:rPr dirty="0" sz="2650" spc="-10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υπόλοιπο,</a:t>
            </a:r>
            <a:r>
              <a:rPr dirty="0" sz="2650" spc="-8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ο</a:t>
            </a:r>
            <a:r>
              <a:rPr dirty="0" sz="2650" spc="-8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αριθμός</a:t>
            </a:r>
            <a:r>
              <a:rPr dirty="0" sz="2650" spc="-8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των</a:t>
            </a:r>
            <a:r>
              <a:rPr dirty="0" sz="2650" spc="-8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σταυρών</a:t>
            </a:r>
            <a:r>
              <a:rPr dirty="0" sz="2650" spc="-8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 spc="-10">
                <a:solidFill>
                  <a:srgbClr val="E28B18"/>
                </a:solidFill>
                <a:latin typeface="Arial"/>
                <a:cs typeface="Arial"/>
              </a:rPr>
              <a:t>προτίμησης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αυξάνεται</a:t>
            </a:r>
            <a:r>
              <a:rPr dirty="0" sz="2650" spc="-8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κατά</a:t>
            </a:r>
            <a:r>
              <a:rPr dirty="0" sz="2650" spc="-8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ένα.</a:t>
            </a:r>
            <a:r>
              <a:rPr dirty="0" sz="2650" spc="-9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Όλα</a:t>
            </a:r>
            <a:r>
              <a:rPr dirty="0" sz="2650" spc="-10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τα</a:t>
            </a:r>
            <a:r>
              <a:rPr dirty="0" sz="2650" spc="-7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Κοινοτικά</a:t>
            </a:r>
            <a:r>
              <a:rPr dirty="0" sz="2650" spc="-7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 spc="-10">
                <a:solidFill>
                  <a:srgbClr val="E28B18"/>
                </a:solidFill>
                <a:latin typeface="Arial"/>
                <a:cs typeface="Arial"/>
              </a:rPr>
              <a:t>Συμβούλια</a:t>
            </a:r>
            <a:r>
              <a:rPr dirty="0" sz="2650" spc="-10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των</a:t>
            </a:r>
            <a:r>
              <a:rPr dirty="0" sz="2650" spc="-7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 spc="-10">
                <a:solidFill>
                  <a:srgbClr val="E28B18"/>
                </a:solidFill>
                <a:latin typeface="Arial"/>
                <a:cs typeface="Arial"/>
              </a:rPr>
              <a:t>κατεχόμενων</a:t>
            </a:r>
            <a:r>
              <a:rPr dirty="0" sz="2650" spc="-10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 spc="-10">
                <a:solidFill>
                  <a:srgbClr val="E28B18"/>
                </a:solidFill>
                <a:latin typeface="Arial"/>
                <a:cs typeface="Arial"/>
              </a:rPr>
              <a:t>Κοινοτήτων</a:t>
            </a:r>
            <a:r>
              <a:rPr dirty="0" sz="2650" spc="-7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 spc="-10">
                <a:solidFill>
                  <a:srgbClr val="E28B18"/>
                </a:solidFill>
                <a:latin typeface="Arial"/>
                <a:cs typeface="Arial"/>
              </a:rPr>
              <a:t>αποτελούνται</a:t>
            </a:r>
            <a:r>
              <a:rPr dirty="0" sz="2650" spc="-8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από</a:t>
            </a:r>
            <a:r>
              <a:rPr dirty="0" sz="2650" spc="-8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4</a:t>
            </a:r>
            <a:r>
              <a:rPr dirty="0" sz="2650" spc="-8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μέλη</a:t>
            </a:r>
            <a:r>
              <a:rPr dirty="0" sz="2650" spc="-85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E28B18"/>
                </a:solidFill>
                <a:latin typeface="Arial"/>
                <a:cs typeface="Arial"/>
              </a:rPr>
              <a:t>(2</a:t>
            </a:r>
            <a:r>
              <a:rPr dirty="0" sz="2650" spc="-90">
                <a:solidFill>
                  <a:srgbClr val="E28B18"/>
                </a:solidFill>
                <a:latin typeface="Arial"/>
                <a:cs typeface="Arial"/>
              </a:rPr>
              <a:t> </a:t>
            </a:r>
            <a:r>
              <a:rPr dirty="0" sz="2650" spc="-10">
                <a:solidFill>
                  <a:srgbClr val="E28B18"/>
                </a:solidFill>
                <a:latin typeface="Arial"/>
                <a:cs typeface="Arial"/>
              </a:rPr>
              <a:t>σταυρούς προτίμησης)</a:t>
            </a:r>
            <a:endParaRPr sz="26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30954" y="1510394"/>
            <a:ext cx="3714750" cy="47815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950">
                <a:solidFill>
                  <a:srgbClr val="E28B18"/>
                </a:solidFill>
              </a:rPr>
              <a:t>Σταυροί</a:t>
            </a:r>
            <a:r>
              <a:rPr dirty="0" sz="2950" spc="5">
                <a:solidFill>
                  <a:srgbClr val="E28B18"/>
                </a:solidFill>
              </a:rPr>
              <a:t> </a:t>
            </a:r>
            <a:r>
              <a:rPr dirty="0" sz="2950" spc="-10">
                <a:solidFill>
                  <a:srgbClr val="E28B18"/>
                </a:solidFill>
              </a:rPr>
              <a:t>προτίμησης</a:t>
            </a:r>
            <a:endParaRPr sz="2950"/>
          </a:p>
        </p:txBody>
      </p:sp>
      <p:grpSp>
        <p:nvGrpSpPr>
          <p:cNvPr id="7" name="object 7" descr=""/>
          <p:cNvGrpSpPr/>
          <p:nvPr/>
        </p:nvGrpSpPr>
        <p:grpSpPr>
          <a:xfrm>
            <a:off x="4410234" y="3780770"/>
            <a:ext cx="319405" cy="383540"/>
            <a:chOff x="4410234" y="3780770"/>
            <a:chExt cx="319405" cy="383540"/>
          </a:xfrm>
        </p:grpSpPr>
        <p:sp>
          <p:nvSpPr>
            <p:cNvPr id="8" name="object 8" descr=""/>
            <p:cNvSpPr/>
            <p:nvPr/>
          </p:nvSpPr>
          <p:spPr>
            <a:xfrm>
              <a:off x="4415477" y="3786013"/>
              <a:ext cx="309245" cy="372745"/>
            </a:xfrm>
            <a:custGeom>
              <a:avLst/>
              <a:gdLst/>
              <a:ahLst/>
              <a:cxnLst/>
              <a:rect l="l" t="t" r="r" b="b"/>
              <a:pathLst>
                <a:path w="309245" h="372745">
                  <a:moveTo>
                    <a:pt x="2786" y="199414"/>
                  </a:moveTo>
                  <a:lnTo>
                    <a:pt x="6917" y="208120"/>
                  </a:lnTo>
                  <a:lnTo>
                    <a:pt x="90299" y="319065"/>
                  </a:lnTo>
                  <a:lnTo>
                    <a:pt x="94929" y="322283"/>
                  </a:lnTo>
                  <a:lnTo>
                    <a:pt x="166268" y="339466"/>
                  </a:lnTo>
                  <a:lnTo>
                    <a:pt x="181169" y="372534"/>
                  </a:lnTo>
                  <a:lnTo>
                    <a:pt x="308920" y="314967"/>
                  </a:lnTo>
                  <a:lnTo>
                    <a:pt x="298985" y="292921"/>
                  </a:lnTo>
                  <a:lnTo>
                    <a:pt x="295765" y="271075"/>
                  </a:lnTo>
                  <a:lnTo>
                    <a:pt x="300439" y="249103"/>
                  </a:lnTo>
                  <a:lnTo>
                    <a:pt x="302765" y="221923"/>
                  </a:lnTo>
                  <a:lnTo>
                    <a:pt x="292505" y="184452"/>
                  </a:lnTo>
                  <a:lnTo>
                    <a:pt x="256743" y="105091"/>
                  </a:lnTo>
                  <a:lnTo>
                    <a:pt x="250029" y="95759"/>
                  </a:lnTo>
                  <a:lnTo>
                    <a:pt x="240560" y="89907"/>
                  </a:lnTo>
                  <a:lnTo>
                    <a:pt x="229595" y="88010"/>
                  </a:lnTo>
                  <a:lnTo>
                    <a:pt x="218391" y="90548"/>
                  </a:lnTo>
                  <a:lnTo>
                    <a:pt x="211343" y="93724"/>
                  </a:lnTo>
                  <a:lnTo>
                    <a:pt x="206368" y="99148"/>
                  </a:lnTo>
                  <a:lnTo>
                    <a:pt x="203949" y="105542"/>
                  </a:lnTo>
                  <a:lnTo>
                    <a:pt x="202757" y="102897"/>
                  </a:lnTo>
                  <a:lnTo>
                    <a:pt x="196043" y="93565"/>
                  </a:lnTo>
                  <a:lnTo>
                    <a:pt x="186574" y="87712"/>
                  </a:lnTo>
                  <a:lnTo>
                    <a:pt x="175609" y="85816"/>
                  </a:lnTo>
                  <a:lnTo>
                    <a:pt x="164406" y="88353"/>
                  </a:lnTo>
                  <a:lnTo>
                    <a:pt x="157357" y="91529"/>
                  </a:lnTo>
                  <a:lnTo>
                    <a:pt x="151941" y="97152"/>
                  </a:lnTo>
                  <a:lnTo>
                    <a:pt x="149281" y="104186"/>
                  </a:lnTo>
                  <a:lnTo>
                    <a:pt x="142186" y="97446"/>
                  </a:lnTo>
                  <a:lnTo>
                    <a:pt x="133460" y="93480"/>
                  </a:lnTo>
                  <a:lnTo>
                    <a:pt x="123922" y="92564"/>
                  </a:lnTo>
                  <a:lnTo>
                    <a:pt x="114393" y="94977"/>
                  </a:lnTo>
                  <a:lnTo>
                    <a:pt x="105071" y="101689"/>
                  </a:lnTo>
                  <a:lnTo>
                    <a:pt x="99228" y="111159"/>
                  </a:lnTo>
                  <a:lnTo>
                    <a:pt x="97340" y="122130"/>
                  </a:lnTo>
                  <a:lnTo>
                    <a:pt x="99883" y="133341"/>
                  </a:lnTo>
                  <a:lnTo>
                    <a:pt x="46243" y="14306"/>
                  </a:lnTo>
                  <a:lnTo>
                    <a:pt x="40637" y="6423"/>
                  </a:lnTo>
                  <a:lnTo>
                    <a:pt x="32803" y="1533"/>
                  </a:lnTo>
                  <a:lnTo>
                    <a:pt x="23699" y="0"/>
                  </a:lnTo>
                  <a:lnTo>
                    <a:pt x="14284" y="2187"/>
                  </a:lnTo>
                  <a:lnTo>
                    <a:pt x="6408" y="7791"/>
                  </a:lnTo>
                  <a:lnTo>
                    <a:pt x="1526" y="15627"/>
                  </a:lnTo>
                  <a:lnTo>
                    <a:pt x="0" y="24735"/>
                  </a:lnTo>
                  <a:lnTo>
                    <a:pt x="2192" y="34157"/>
                  </a:lnTo>
                  <a:lnTo>
                    <a:pt x="100533" y="252394"/>
                  </a:lnTo>
                  <a:lnTo>
                    <a:pt x="45717" y="178966"/>
                  </a:lnTo>
                  <a:lnTo>
                    <a:pt x="38534" y="172564"/>
                  </a:lnTo>
                  <a:lnTo>
                    <a:pt x="29737" y="169525"/>
                  </a:lnTo>
                  <a:lnTo>
                    <a:pt x="20434" y="169996"/>
                  </a:lnTo>
                  <a:lnTo>
                    <a:pt x="11736" y="174123"/>
                  </a:lnTo>
                  <a:lnTo>
                    <a:pt x="5342" y="181305"/>
                  </a:lnTo>
                  <a:lnTo>
                    <a:pt x="2310" y="190106"/>
                  </a:lnTo>
                  <a:lnTo>
                    <a:pt x="2786" y="1994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415477" y="3786013"/>
              <a:ext cx="309245" cy="372745"/>
            </a:xfrm>
            <a:custGeom>
              <a:avLst/>
              <a:gdLst/>
              <a:ahLst/>
              <a:cxnLst/>
              <a:rect l="l" t="t" r="r" b="b"/>
              <a:pathLst>
                <a:path w="309245" h="372745">
                  <a:moveTo>
                    <a:pt x="2192" y="34157"/>
                  </a:moveTo>
                  <a:lnTo>
                    <a:pt x="100533" y="252394"/>
                  </a:lnTo>
                  <a:lnTo>
                    <a:pt x="45717" y="178966"/>
                  </a:lnTo>
                  <a:lnTo>
                    <a:pt x="38534" y="172564"/>
                  </a:lnTo>
                  <a:lnTo>
                    <a:pt x="29737" y="169525"/>
                  </a:lnTo>
                  <a:lnTo>
                    <a:pt x="20434" y="169996"/>
                  </a:lnTo>
                  <a:lnTo>
                    <a:pt x="11736" y="174123"/>
                  </a:lnTo>
                  <a:lnTo>
                    <a:pt x="5342" y="181305"/>
                  </a:lnTo>
                  <a:lnTo>
                    <a:pt x="2310" y="190106"/>
                  </a:lnTo>
                  <a:lnTo>
                    <a:pt x="2786" y="199414"/>
                  </a:lnTo>
                  <a:lnTo>
                    <a:pt x="86990" y="315252"/>
                  </a:lnTo>
                  <a:lnTo>
                    <a:pt x="166268" y="339466"/>
                  </a:lnTo>
                  <a:lnTo>
                    <a:pt x="181169" y="372534"/>
                  </a:lnTo>
                  <a:lnTo>
                    <a:pt x="308920" y="314967"/>
                  </a:lnTo>
                  <a:lnTo>
                    <a:pt x="298985" y="292921"/>
                  </a:lnTo>
                  <a:lnTo>
                    <a:pt x="295765" y="271075"/>
                  </a:lnTo>
                  <a:lnTo>
                    <a:pt x="300439" y="249103"/>
                  </a:lnTo>
                  <a:lnTo>
                    <a:pt x="302765" y="221923"/>
                  </a:lnTo>
                  <a:lnTo>
                    <a:pt x="292505" y="184452"/>
                  </a:lnTo>
                  <a:lnTo>
                    <a:pt x="285408" y="168704"/>
                  </a:lnTo>
                  <a:lnTo>
                    <a:pt x="275369" y="146425"/>
                  </a:lnTo>
                  <a:lnTo>
                    <a:pt x="256743" y="105091"/>
                  </a:lnTo>
                  <a:lnTo>
                    <a:pt x="229595" y="88010"/>
                  </a:lnTo>
                  <a:lnTo>
                    <a:pt x="218391" y="90548"/>
                  </a:lnTo>
                  <a:lnTo>
                    <a:pt x="211343" y="93724"/>
                  </a:lnTo>
                  <a:lnTo>
                    <a:pt x="206368" y="99148"/>
                  </a:lnTo>
                  <a:lnTo>
                    <a:pt x="203949" y="105542"/>
                  </a:lnTo>
                  <a:lnTo>
                    <a:pt x="203552" y="104660"/>
                  </a:lnTo>
                  <a:lnTo>
                    <a:pt x="175609" y="85816"/>
                  </a:lnTo>
                  <a:lnTo>
                    <a:pt x="164406" y="88353"/>
                  </a:lnTo>
                  <a:lnTo>
                    <a:pt x="157357" y="91529"/>
                  </a:lnTo>
                  <a:lnTo>
                    <a:pt x="151941" y="97152"/>
                  </a:lnTo>
                  <a:lnTo>
                    <a:pt x="149281" y="104186"/>
                  </a:lnTo>
                  <a:lnTo>
                    <a:pt x="142186" y="97446"/>
                  </a:lnTo>
                  <a:lnTo>
                    <a:pt x="133460" y="93480"/>
                  </a:lnTo>
                  <a:lnTo>
                    <a:pt x="123922" y="92564"/>
                  </a:lnTo>
                  <a:lnTo>
                    <a:pt x="114393" y="94977"/>
                  </a:lnTo>
                  <a:lnTo>
                    <a:pt x="105071" y="101689"/>
                  </a:lnTo>
                  <a:lnTo>
                    <a:pt x="99228" y="111159"/>
                  </a:lnTo>
                  <a:lnTo>
                    <a:pt x="97340" y="122130"/>
                  </a:lnTo>
                  <a:lnTo>
                    <a:pt x="99883" y="133341"/>
                  </a:lnTo>
                  <a:lnTo>
                    <a:pt x="46243" y="14306"/>
                  </a:lnTo>
                  <a:lnTo>
                    <a:pt x="40637" y="6423"/>
                  </a:lnTo>
                  <a:lnTo>
                    <a:pt x="32803" y="1533"/>
                  </a:lnTo>
                  <a:lnTo>
                    <a:pt x="23699" y="0"/>
                  </a:lnTo>
                  <a:lnTo>
                    <a:pt x="14284" y="2187"/>
                  </a:lnTo>
                  <a:lnTo>
                    <a:pt x="6408" y="7791"/>
                  </a:lnTo>
                  <a:lnTo>
                    <a:pt x="1526" y="15627"/>
                  </a:lnTo>
                  <a:lnTo>
                    <a:pt x="0" y="24735"/>
                  </a:lnTo>
                  <a:lnTo>
                    <a:pt x="2192" y="34157"/>
                  </a:lnTo>
                </a:path>
              </a:pathLst>
            </a:custGeom>
            <a:ln w="10487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5172096" y="4491428"/>
            <a:ext cx="319405" cy="383540"/>
            <a:chOff x="5172096" y="4491428"/>
            <a:chExt cx="319405" cy="383540"/>
          </a:xfrm>
        </p:grpSpPr>
        <p:sp>
          <p:nvSpPr>
            <p:cNvPr id="11" name="object 11" descr=""/>
            <p:cNvSpPr/>
            <p:nvPr/>
          </p:nvSpPr>
          <p:spPr>
            <a:xfrm>
              <a:off x="5177338" y="4496671"/>
              <a:ext cx="309245" cy="372745"/>
            </a:xfrm>
            <a:custGeom>
              <a:avLst/>
              <a:gdLst/>
              <a:ahLst/>
              <a:cxnLst/>
              <a:rect l="l" t="t" r="r" b="b"/>
              <a:pathLst>
                <a:path w="309245" h="372745">
                  <a:moveTo>
                    <a:pt x="2786" y="199414"/>
                  </a:moveTo>
                  <a:lnTo>
                    <a:pt x="6917" y="208120"/>
                  </a:lnTo>
                  <a:lnTo>
                    <a:pt x="90299" y="319065"/>
                  </a:lnTo>
                  <a:lnTo>
                    <a:pt x="94929" y="322283"/>
                  </a:lnTo>
                  <a:lnTo>
                    <a:pt x="166268" y="339466"/>
                  </a:lnTo>
                  <a:lnTo>
                    <a:pt x="181169" y="372534"/>
                  </a:lnTo>
                  <a:lnTo>
                    <a:pt x="308920" y="314967"/>
                  </a:lnTo>
                  <a:lnTo>
                    <a:pt x="298985" y="292921"/>
                  </a:lnTo>
                  <a:lnTo>
                    <a:pt x="295765" y="271075"/>
                  </a:lnTo>
                  <a:lnTo>
                    <a:pt x="300439" y="249103"/>
                  </a:lnTo>
                  <a:lnTo>
                    <a:pt x="302765" y="221923"/>
                  </a:lnTo>
                  <a:lnTo>
                    <a:pt x="292505" y="184452"/>
                  </a:lnTo>
                  <a:lnTo>
                    <a:pt x="256743" y="105091"/>
                  </a:lnTo>
                  <a:lnTo>
                    <a:pt x="250029" y="95759"/>
                  </a:lnTo>
                  <a:lnTo>
                    <a:pt x="240560" y="89907"/>
                  </a:lnTo>
                  <a:lnTo>
                    <a:pt x="229595" y="88010"/>
                  </a:lnTo>
                  <a:lnTo>
                    <a:pt x="218391" y="90548"/>
                  </a:lnTo>
                  <a:lnTo>
                    <a:pt x="211343" y="93724"/>
                  </a:lnTo>
                  <a:lnTo>
                    <a:pt x="206368" y="99148"/>
                  </a:lnTo>
                  <a:lnTo>
                    <a:pt x="203949" y="105542"/>
                  </a:lnTo>
                  <a:lnTo>
                    <a:pt x="202757" y="102897"/>
                  </a:lnTo>
                  <a:lnTo>
                    <a:pt x="196043" y="93565"/>
                  </a:lnTo>
                  <a:lnTo>
                    <a:pt x="186574" y="87712"/>
                  </a:lnTo>
                  <a:lnTo>
                    <a:pt x="175609" y="85816"/>
                  </a:lnTo>
                  <a:lnTo>
                    <a:pt x="164406" y="88353"/>
                  </a:lnTo>
                  <a:lnTo>
                    <a:pt x="157357" y="91529"/>
                  </a:lnTo>
                  <a:lnTo>
                    <a:pt x="151941" y="97152"/>
                  </a:lnTo>
                  <a:lnTo>
                    <a:pt x="149281" y="104186"/>
                  </a:lnTo>
                  <a:lnTo>
                    <a:pt x="142186" y="97446"/>
                  </a:lnTo>
                  <a:lnTo>
                    <a:pt x="133460" y="93480"/>
                  </a:lnTo>
                  <a:lnTo>
                    <a:pt x="123922" y="92564"/>
                  </a:lnTo>
                  <a:lnTo>
                    <a:pt x="114393" y="94977"/>
                  </a:lnTo>
                  <a:lnTo>
                    <a:pt x="105071" y="101689"/>
                  </a:lnTo>
                  <a:lnTo>
                    <a:pt x="99228" y="111159"/>
                  </a:lnTo>
                  <a:lnTo>
                    <a:pt x="97340" y="122130"/>
                  </a:lnTo>
                  <a:lnTo>
                    <a:pt x="99883" y="133341"/>
                  </a:lnTo>
                  <a:lnTo>
                    <a:pt x="46243" y="14306"/>
                  </a:lnTo>
                  <a:lnTo>
                    <a:pt x="40637" y="6423"/>
                  </a:lnTo>
                  <a:lnTo>
                    <a:pt x="32803" y="1533"/>
                  </a:lnTo>
                  <a:lnTo>
                    <a:pt x="23699" y="0"/>
                  </a:lnTo>
                  <a:lnTo>
                    <a:pt x="14284" y="2187"/>
                  </a:lnTo>
                  <a:lnTo>
                    <a:pt x="6408" y="7791"/>
                  </a:lnTo>
                  <a:lnTo>
                    <a:pt x="1526" y="15627"/>
                  </a:lnTo>
                  <a:lnTo>
                    <a:pt x="0" y="24735"/>
                  </a:lnTo>
                  <a:lnTo>
                    <a:pt x="2192" y="34157"/>
                  </a:lnTo>
                  <a:lnTo>
                    <a:pt x="100533" y="252394"/>
                  </a:lnTo>
                  <a:lnTo>
                    <a:pt x="45717" y="178966"/>
                  </a:lnTo>
                  <a:lnTo>
                    <a:pt x="38534" y="172564"/>
                  </a:lnTo>
                  <a:lnTo>
                    <a:pt x="29737" y="169525"/>
                  </a:lnTo>
                  <a:lnTo>
                    <a:pt x="20434" y="169996"/>
                  </a:lnTo>
                  <a:lnTo>
                    <a:pt x="11736" y="174123"/>
                  </a:lnTo>
                  <a:lnTo>
                    <a:pt x="5342" y="181305"/>
                  </a:lnTo>
                  <a:lnTo>
                    <a:pt x="2310" y="190106"/>
                  </a:lnTo>
                  <a:lnTo>
                    <a:pt x="2786" y="1994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177338" y="4496671"/>
              <a:ext cx="309245" cy="372745"/>
            </a:xfrm>
            <a:custGeom>
              <a:avLst/>
              <a:gdLst/>
              <a:ahLst/>
              <a:cxnLst/>
              <a:rect l="l" t="t" r="r" b="b"/>
              <a:pathLst>
                <a:path w="309245" h="372745">
                  <a:moveTo>
                    <a:pt x="2192" y="34157"/>
                  </a:moveTo>
                  <a:lnTo>
                    <a:pt x="100533" y="252394"/>
                  </a:lnTo>
                  <a:lnTo>
                    <a:pt x="45717" y="178966"/>
                  </a:lnTo>
                  <a:lnTo>
                    <a:pt x="38534" y="172564"/>
                  </a:lnTo>
                  <a:lnTo>
                    <a:pt x="29737" y="169525"/>
                  </a:lnTo>
                  <a:lnTo>
                    <a:pt x="20434" y="169996"/>
                  </a:lnTo>
                  <a:lnTo>
                    <a:pt x="11736" y="174123"/>
                  </a:lnTo>
                  <a:lnTo>
                    <a:pt x="5342" y="181305"/>
                  </a:lnTo>
                  <a:lnTo>
                    <a:pt x="2310" y="190106"/>
                  </a:lnTo>
                  <a:lnTo>
                    <a:pt x="2786" y="199414"/>
                  </a:lnTo>
                  <a:lnTo>
                    <a:pt x="86990" y="315252"/>
                  </a:lnTo>
                  <a:lnTo>
                    <a:pt x="166268" y="339466"/>
                  </a:lnTo>
                  <a:lnTo>
                    <a:pt x="181169" y="372534"/>
                  </a:lnTo>
                  <a:lnTo>
                    <a:pt x="308920" y="314967"/>
                  </a:lnTo>
                  <a:lnTo>
                    <a:pt x="298985" y="292921"/>
                  </a:lnTo>
                  <a:lnTo>
                    <a:pt x="295765" y="271075"/>
                  </a:lnTo>
                  <a:lnTo>
                    <a:pt x="300439" y="249103"/>
                  </a:lnTo>
                  <a:lnTo>
                    <a:pt x="302765" y="221923"/>
                  </a:lnTo>
                  <a:lnTo>
                    <a:pt x="292505" y="184452"/>
                  </a:lnTo>
                  <a:lnTo>
                    <a:pt x="285408" y="168704"/>
                  </a:lnTo>
                  <a:lnTo>
                    <a:pt x="275369" y="146425"/>
                  </a:lnTo>
                  <a:lnTo>
                    <a:pt x="264957" y="123319"/>
                  </a:lnTo>
                  <a:lnTo>
                    <a:pt x="256743" y="105091"/>
                  </a:lnTo>
                  <a:lnTo>
                    <a:pt x="250029" y="95759"/>
                  </a:lnTo>
                  <a:lnTo>
                    <a:pt x="240560" y="89907"/>
                  </a:lnTo>
                  <a:lnTo>
                    <a:pt x="229595" y="88010"/>
                  </a:lnTo>
                  <a:lnTo>
                    <a:pt x="218391" y="90548"/>
                  </a:lnTo>
                  <a:lnTo>
                    <a:pt x="211343" y="93724"/>
                  </a:lnTo>
                  <a:lnTo>
                    <a:pt x="206368" y="99148"/>
                  </a:lnTo>
                  <a:lnTo>
                    <a:pt x="203949" y="105542"/>
                  </a:lnTo>
                  <a:lnTo>
                    <a:pt x="203552" y="104660"/>
                  </a:lnTo>
                  <a:lnTo>
                    <a:pt x="175609" y="85816"/>
                  </a:lnTo>
                  <a:lnTo>
                    <a:pt x="164406" y="88353"/>
                  </a:lnTo>
                  <a:lnTo>
                    <a:pt x="157357" y="91529"/>
                  </a:lnTo>
                  <a:lnTo>
                    <a:pt x="151941" y="97152"/>
                  </a:lnTo>
                  <a:lnTo>
                    <a:pt x="149281" y="104186"/>
                  </a:lnTo>
                  <a:lnTo>
                    <a:pt x="142186" y="97446"/>
                  </a:lnTo>
                  <a:lnTo>
                    <a:pt x="133460" y="93480"/>
                  </a:lnTo>
                  <a:lnTo>
                    <a:pt x="123922" y="92564"/>
                  </a:lnTo>
                  <a:lnTo>
                    <a:pt x="114393" y="94977"/>
                  </a:lnTo>
                  <a:lnTo>
                    <a:pt x="105071" y="101689"/>
                  </a:lnTo>
                  <a:lnTo>
                    <a:pt x="99228" y="111159"/>
                  </a:lnTo>
                  <a:lnTo>
                    <a:pt x="97340" y="122130"/>
                  </a:lnTo>
                  <a:lnTo>
                    <a:pt x="99883" y="133341"/>
                  </a:lnTo>
                  <a:lnTo>
                    <a:pt x="46243" y="14306"/>
                  </a:lnTo>
                  <a:lnTo>
                    <a:pt x="40637" y="6423"/>
                  </a:lnTo>
                  <a:lnTo>
                    <a:pt x="32803" y="1533"/>
                  </a:lnTo>
                  <a:lnTo>
                    <a:pt x="23699" y="0"/>
                  </a:lnTo>
                  <a:lnTo>
                    <a:pt x="14284" y="2187"/>
                  </a:lnTo>
                  <a:lnTo>
                    <a:pt x="6408" y="7791"/>
                  </a:lnTo>
                  <a:lnTo>
                    <a:pt x="1526" y="15627"/>
                  </a:lnTo>
                  <a:lnTo>
                    <a:pt x="0" y="24735"/>
                  </a:lnTo>
                  <a:lnTo>
                    <a:pt x="2192" y="34157"/>
                  </a:lnTo>
                </a:path>
              </a:pathLst>
            </a:custGeom>
            <a:ln w="10487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5796580" y="5205438"/>
            <a:ext cx="319405" cy="383540"/>
            <a:chOff x="5796580" y="5205438"/>
            <a:chExt cx="319405" cy="383540"/>
          </a:xfrm>
        </p:grpSpPr>
        <p:sp>
          <p:nvSpPr>
            <p:cNvPr id="14" name="object 14" descr=""/>
            <p:cNvSpPr/>
            <p:nvPr/>
          </p:nvSpPr>
          <p:spPr>
            <a:xfrm>
              <a:off x="5801822" y="5210681"/>
              <a:ext cx="309245" cy="372745"/>
            </a:xfrm>
            <a:custGeom>
              <a:avLst/>
              <a:gdLst/>
              <a:ahLst/>
              <a:cxnLst/>
              <a:rect l="l" t="t" r="r" b="b"/>
              <a:pathLst>
                <a:path w="309245" h="372745">
                  <a:moveTo>
                    <a:pt x="2786" y="199414"/>
                  </a:moveTo>
                  <a:lnTo>
                    <a:pt x="6917" y="208120"/>
                  </a:lnTo>
                  <a:lnTo>
                    <a:pt x="90299" y="319065"/>
                  </a:lnTo>
                  <a:lnTo>
                    <a:pt x="94929" y="322283"/>
                  </a:lnTo>
                  <a:lnTo>
                    <a:pt x="166268" y="339466"/>
                  </a:lnTo>
                  <a:lnTo>
                    <a:pt x="181169" y="372534"/>
                  </a:lnTo>
                  <a:lnTo>
                    <a:pt x="308920" y="314967"/>
                  </a:lnTo>
                  <a:lnTo>
                    <a:pt x="298985" y="292921"/>
                  </a:lnTo>
                  <a:lnTo>
                    <a:pt x="295765" y="271075"/>
                  </a:lnTo>
                  <a:lnTo>
                    <a:pt x="300439" y="249103"/>
                  </a:lnTo>
                  <a:lnTo>
                    <a:pt x="302765" y="221923"/>
                  </a:lnTo>
                  <a:lnTo>
                    <a:pt x="292505" y="184452"/>
                  </a:lnTo>
                  <a:lnTo>
                    <a:pt x="256743" y="105091"/>
                  </a:lnTo>
                  <a:lnTo>
                    <a:pt x="250029" y="95759"/>
                  </a:lnTo>
                  <a:lnTo>
                    <a:pt x="240560" y="89907"/>
                  </a:lnTo>
                  <a:lnTo>
                    <a:pt x="229595" y="88010"/>
                  </a:lnTo>
                  <a:lnTo>
                    <a:pt x="218391" y="90548"/>
                  </a:lnTo>
                  <a:lnTo>
                    <a:pt x="211343" y="93724"/>
                  </a:lnTo>
                  <a:lnTo>
                    <a:pt x="206368" y="99148"/>
                  </a:lnTo>
                  <a:lnTo>
                    <a:pt x="203949" y="105542"/>
                  </a:lnTo>
                  <a:lnTo>
                    <a:pt x="202757" y="102897"/>
                  </a:lnTo>
                  <a:lnTo>
                    <a:pt x="196043" y="93565"/>
                  </a:lnTo>
                  <a:lnTo>
                    <a:pt x="186574" y="87712"/>
                  </a:lnTo>
                  <a:lnTo>
                    <a:pt x="175609" y="85816"/>
                  </a:lnTo>
                  <a:lnTo>
                    <a:pt x="164406" y="88353"/>
                  </a:lnTo>
                  <a:lnTo>
                    <a:pt x="157357" y="91529"/>
                  </a:lnTo>
                  <a:lnTo>
                    <a:pt x="151941" y="97152"/>
                  </a:lnTo>
                  <a:lnTo>
                    <a:pt x="149281" y="104186"/>
                  </a:lnTo>
                  <a:lnTo>
                    <a:pt x="142186" y="97446"/>
                  </a:lnTo>
                  <a:lnTo>
                    <a:pt x="133460" y="93480"/>
                  </a:lnTo>
                  <a:lnTo>
                    <a:pt x="123922" y="92564"/>
                  </a:lnTo>
                  <a:lnTo>
                    <a:pt x="114393" y="94977"/>
                  </a:lnTo>
                  <a:lnTo>
                    <a:pt x="105071" y="101689"/>
                  </a:lnTo>
                  <a:lnTo>
                    <a:pt x="99228" y="111159"/>
                  </a:lnTo>
                  <a:lnTo>
                    <a:pt x="97340" y="122130"/>
                  </a:lnTo>
                  <a:lnTo>
                    <a:pt x="99883" y="133341"/>
                  </a:lnTo>
                  <a:lnTo>
                    <a:pt x="46243" y="14306"/>
                  </a:lnTo>
                  <a:lnTo>
                    <a:pt x="40637" y="6423"/>
                  </a:lnTo>
                  <a:lnTo>
                    <a:pt x="32803" y="1533"/>
                  </a:lnTo>
                  <a:lnTo>
                    <a:pt x="23699" y="0"/>
                  </a:lnTo>
                  <a:lnTo>
                    <a:pt x="14284" y="2187"/>
                  </a:lnTo>
                  <a:lnTo>
                    <a:pt x="6408" y="7791"/>
                  </a:lnTo>
                  <a:lnTo>
                    <a:pt x="1526" y="15627"/>
                  </a:lnTo>
                  <a:lnTo>
                    <a:pt x="0" y="24735"/>
                  </a:lnTo>
                  <a:lnTo>
                    <a:pt x="2192" y="34157"/>
                  </a:lnTo>
                  <a:lnTo>
                    <a:pt x="100533" y="252394"/>
                  </a:lnTo>
                  <a:lnTo>
                    <a:pt x="45717" y="178966"/>
                  </a:lnTo>
                  <a:lnTo>
                    <a:pt x="38534" y="172564"/>
                  </a:lnTo>
                  <a:lnTo>
                    <a:pt x="29737" y="169525"/>
                  </a:lnTo>
                  <a:lnTo>
                    <a:pt x="20434" y="169996"/>
                  </a:lnTo>
                  <a:lnTo>
                    <a:pt x="11736" y="174123"/>
                  </a:lnTo>
                  <a:lnTo>
                    <a:pt x="5342" y="181305"/>
                  </a:lnTo>
                  <a:lnTo>
                    <a:pt x="2310" y="190106"/>
                  </a:lnTo>
                  <a:lnTo>
                    <a:pt x="2786" y="1994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801822" y="5210681"/>
              <a:ext cx="309245" cy="372745"/>
            </a:xfrm>
            <a:custGeom>
              <a:avLst/>
              <a:gdLst/>
              <a:ahLst/>
              <a:cxnLst/>
              <a:rect l="l" t="t" r="r" b="b"/>
              <a:pathLst>
                <a:path w="309245" h="372745">
                  <a:moveTo>
                    <a:pt x="2192" y="34157"/>
                  </a:moveTo>
                  <a:lnTo>
                    <a:pt x="100533" y="252394"/>
                  </a:lnTo>
                  <a:lnTo>
                    <a:pt x="45717" y="178966"/>
                  </a:lnTo>
                  <a:lnTo>
                    <a:pt x="38534" y="172564"/>
                  </a:lnTo>
                  <a:lnTo>
                    <a:pt x="29737" y="169525"/>
                  </a:lnTo>
                  <a:lnTo>
                    <a:pt x="20434" y="169996"/>
                  </a:lnTo>
                  <a:lnTo>
                    <a:pt x="11736" y="174123"/>
                  </a:lnTo>
                  <a:lnTo>
                    <a:pt x="5342" y="181305"/>
                  </a:lnTo>
                  <a:lnTo>
                    <a:pt x="2310" y="190106"/>
                  </a:lnTo>
                  <a:lnTo>
                    <a:pt x="2786" y="199414"/>
                  </a:lnTo>
                  <a:lnTo>
                    <a:pt x="86990" y="315252"/>
                  </a:lnTo>
                  <a:lnTo>
                    <a:pt x="166268" y="339466"/>
                  </a:lnTo>
                  <a:lnTo>
                    <a:pt x="181169" y="372534"/>
                  </a:lnTo>
                  <a:lnTo>
                    <a:pt x="308920" y="314967"/>
                  </a:lnTo>
                  <a:lnTo>
                    <a:pt x="298985" y="292921"/>
                  </a:lnTo>
                  <a:lnTo>
                    <a:pt x="295765" y="271075"/>
                  </a:lnTo>
                  <a:lnTo>
                    <a:pt x="300439" y="249103"/>
                  </a:lnTo>
                  <a:lnTo>
                    <a:pt x="302765" y="221923"/>
                  </a:lnTo>
                  <a:lnTo>
                    <a:pt x="292505" y="184452"/>
                  </a:lnTo>
                  <a:lnTo>
                    <a:pt x="285408" y="168704"/>
                  </a:lnTo>
                  <a:lnTo>
                    <a:pt x="275369" y="146425"/>
                  </a:lnTo>
                  <a:lnTo>
                    <a:pt x="264957" y="123319"/>
                  </a:lnTo>
                  <a:lnTo>
                    <a:pt x="256743" y="105091"/>
                  </a:lnTo>
                  <a:lnTo>
                    <a:pt x="250029" y="95759"/>
                  </a:lnTo>
                  <a:lnTo>
                    <a:pt x="240560" y="89907"/>
                  </a:lnTo>
                  <a:lnTo>
                    <a:pt x="229595" y="88010"/>
                  </a:lnTo>
                  <a:lnTo>
                    <a:pt x="218391" y="90548"/>
                  </a:lnTo>
                  <a:lnTo>
                    <a:pt x="211343" y="93724"/>
                  </a:lnTo>
                  <a:lnTo>
                    <a:pt x="206368" y="99148"/>
                  </a:lnTo>
                  <a:lnTo>
                    <a:pt x="203949" y="105542"/>
                  </a:lnTo>
                  <a:lnTo>
                    <a:pt x="203552" y="104660"/>
                  </a:lnTo>
                  <a:lnTo>
                    <a:pt x="203155" y="103779"/>
                  </a:lnTo>
                  <a:lnTo>
                    <a:pt x="202757" y="102897"/>
                  </a:lnTo>
                  <a:lnTo>
                    <a:pt x="196043" y="93565"/>
                  </a:lnTo>
                  <a:lnTo>
                    <a:pt x="186574" y="87712"/>
                  </a:lnTo>
                  <a:lnTo>
                    <a:pt x="175609" y="85816"/>
                  </a:lnTo>
                  <a:lnTo>
                    <a:pt x="164406" y="88353"/>
                  </a:lnTo>
                  <a:lnTo>
                    <a:pt x="157357" y="91529"/>
                  </a:lnTo>
                  <a:lnTo>
                    <a:pt x="151941" y="97152"/>
                  </a:lnTo>
                  <a:lnTo>
                    <a:pt x="149281" y="104186"/>
                  </a:lnTo>
                  <a:lnTo>
                    <a:pt x="142186" y="97446"/>
                  </a:lnTo>
                  <a:lnTo>
                    <a:pt x="133460" y="93480"/>
                  </a:lnTo>
                  <a:lnTo>
                    <a:pt x="123922" y="92564"/>
                  </a:lnTo>
                  <a:lnTo>
                    <a:pt x="114393" y="94977"/>
                  </a:lnTo>
                  <a:lnTo>
                    <a:pt x="105071" y="101689"/>
                  </a:lnTo>
                  <a:lnTo>
                    <a:pt x="99228" y="111159"/>
                  </a:lnTo>
                  <a:lnTo>
                    <a:pt x="97340" y="122130"/>
                  </a:lnTo>
                  <a:lnTo>
                    <a:pt x="99883" y="133341"/>
                  </a:lnTo>
                  <a:lnTo>
                    <a:pt x="46243" y="14306"/>
                  </a:lnTo>
                  <a:lnTo>
                    <a:pt x="40637" y="6423"/>
                  </a:lnTo>
                  <a:lnTo>
                    <a:pt x="32803" y="1533"/>
                  </a:lnTo>
                  <a:lnTo>
                    <a:pt x="23699" y="0"/>
                  </a:lnTo>
                  <a:lnTo>
                    <a:pt x="14284" y="2187"/>
                  </a:lnTo>
                  <a:lnTo>
                    <a:pt x="6408" y="7791"/>
                  </a:lnTo>
                  <a:lnTo>
                    <a:pt x="1526" y="15627"/>
                  </a:lnTo>
                  <a:lnTo>
                    <a:pt x="0" y="24735"/>
                  </a:lnTo>
                  <a:lnTo>
                    <a:pt x="2192" y="34157"/>
                  </a:lnTo>
                </a:path>
              </a:pathLst>
            </a:custGeom>
            <a:ln w="10487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6" name="object 1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75451" y="484086"/>
            <a:ext cx="2600565" cy="984438"/>
          </a:xfrm>
          <a:prstGeom prst="rect">
            <a:avLst/>
          </a:prstGeom>
        </p:spPr>
      </p:pic>
      <p:sp>
        <p:nvSpPr>
          <p:cNvPr id="17" name="object 1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37470" y="2447245"/>
            <a:ext cx="18306415" cy="4436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3234" marR="5080" indent="-471170">
              <a:lnSpc>
                <a:spcPct val="119900"/>
              </a:lnSpc>
              <a:spcBef>
                <a:spcPts val="100"/>
              </a:spcBef>
              <a:buClr>
                <a:srgbClr val="2E7787"/>
              </a:buClr>
              <a:buSzPct val="119696"/>
              <a:buFont typeface="Arial"/>
              <a:buChar char="•"/>
              <a:tabLst>
                <a:tab pos="483234" algn="l"/>
              </a:tabLst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Στην</a:t>
            </a:r>
            <a:r>
              <a:rPr dirty="0" sz="3300" spc="-12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περίπτωση</a:t>
            </a:r>
            <a:r>
              <a:rPr dirty="0" sz="3300" spc="-114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που</a:t>
            </a:r>
            <a:r>
              <a:rPr dirty="0" sz="3300" spc="-12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ο/</a:t>
            </a:r>
            <a:r>
              <a:rPr dirty="0" sz="3300" spc="-13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εκλογέας</a:t>
            </a:r>
            <a:r>
              <a:rPr dirty="0" sz="3300" spc="-12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σημειώσει</a:t>
            </a:r>
            <a:r>
              <a:rPr dirty="0" sz="3300" spc="-11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περισσότερους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σταυρούς</a:t>
            </a:r>
            <a:r>
              <a:rPr dirty="0" sz="3300" spc="-13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προτίμησης</a:t>
            </a:r>
            <a:r>
              <a:rPr dirty="0" sz="3300" spc="-13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από</a:t>
            </a:r>
            <a:r>
              <a:rPr dirty="0" sz="3300" spc="-13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25">
                <a:solidFill>
                  <a:srgbClr val="2E7787"/>
                </a:solidFill>
                <a:latin typeface="Arial"/>
                <a:cs typeface="Arial"/>
              </a:rPr>
              <a:t>τον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αριθμό</a:t>
            </a:r>
            <a:r>
              <a:rPr dirty="0" sz="3300" spc="-12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που</a:t>
            </a:r>
            <a:r>
              <a:rPr dirty="0" sz="3300" spc="-10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προβλέπεται,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το</a:t>
            </a:r>
            <a:r>
              <a:rPr dirty="0" sz="3300" spc="-114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ψηφοδέλτιο</a:t>
            </a:r>
            <a:r>
              <a:rPr dirty="0" sz="3300" spc="-8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θεωρείται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έγκυρο</a:t>
            </a:r>
            <a:r>
              <a:rPr dirty="0" sz="3300" spc="-11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και</a:t>
            </a:r>
            <a:r>
              <a:rPr dirty="0" sz="3300" spc="-114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θα</a:t>
            </a:r>
            <a:r>
              <a:rPr dirty="0" sz="3300" spc="-12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λογίζεται</a:t>
            </a:r>
            <a:r>
              <a:rPr dirty="0" sz="3300" spc="-114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ως</a:t>
            </a:r>
            <a:r>
              <a:rPr dirty="0" sz="3300" spc="-11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κομματική</a:t>
            </a:r>
            <a:r>
              <a:rPr dirty="0" sz="3300" spc="-13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ψήφος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υπέρ</a:t>
            </a:r>
            <a:r>
              <a:rPr dirty="0" sz="3300" spc="-11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του</a:t>
            </a:r>
            <a:r>
              <a:rPr dirty="0" sz="3300" spc="-114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συνδυασμού</a:t>
            </a:r>
            <a:r>
              <a:rPr dirty="0" sz="3300" spc="-11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στον</a:t>
            </a:r>
            <a:r>
              <a:rPr dirty="0" sz="3300" spc="-12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οποίο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σημειώθηκαν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οι</a:t>
            </a:r>
            <a:r>
              <a:rPr dirty="0" sz="3300" spc="-12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σταυροί</a:t>
            </a:r>
            <a:r>
              <a:rPr dirty="0" sz="3300" spc="-12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προτίμησης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(νοουμένου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ότι</a:t>
            </a:r>
            <a:r>
              <a:rPr dirty="0" sz="3300" spc="-12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25">
                <a:solidFill>
                  <a:srgbClr val="2E7787"/>
                </a:solidFill>
                <a:latin typeface="Arial"/>
                <a:cs typeface="Arial"/>
              </a:rPr>
              <a:t>δεν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ψηφίστηκε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άλλος</a:t>
            </a:r>
            <a:r>
              <a:rPr dirty="0" sz="3300" spc="-11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συνδυασμός)</a:t>
            </a:r>
            <a:r>
              <a:rPr dirty="0" sz="3300" spc="-9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όμως</a:t>
            </a:r>
            <a:r>
              <a:rPr dirty="0" sz="3300" spc="-11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οι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σταυροί</a:t>
            </a:r>
            <a:r>
              <a:rPr dirty="0" sz="3300" spc="-11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προτίμησης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δεν</a:t>
            </a:r>
            <a:r>
              <a:rPr dirty="0" sz="3300" spc="-9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θα</a:t>
            </a:r>
            <a:r>
              <a:rPr dirty="0" sz="3300" spc="-11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ληφθούν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υπόψη</a:t>
            </a:r>
            <a:endParaRPr sz="3300">
              <a:latin typeface="Arial"/>
              <a:cs typeface="Arial"/>
            </a:endParaRPr>
          </a:p>
          <a:p>
            <a:pPr marL="483234" marR="1206500" indent="-471170">
              <a:lnSpc>
                <a:spcPct val="119900"/>
              </a:lnSpc>
              <a:spcBef>
                <a:spcPts val="1490"/>
              </a:spcBef>
              <a:buSzPct val="119696"/>
              <a:buFont typeface="Arial"/>
              <a:buChar char="•"/>
              <a:tabLst>
                <a:tab pos="483234" algn="l"/>
              </a:tabLst>
            </a:pP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Στην</a:t>
            </a:r>
            <a:r>
              <a:rPr dirty="0" sz="3300" spc="-114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περίπτωση</a:t>
            </a:r>
            <a:r>
              <a:rPr dirty="0" sz="3300" spc="-10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που</a:t>
            </a:r>
            <a:r>
              <a:rPr dirty="0" sz="3300" spc="-11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ο/</a:t>
            </a:r>
            <a:r>
              <a:rPr dirty="0" sz="3300" spc="-114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2E7787"/>
                </a:solidFill>
                <a:latin typeface="Arial"/>
                <a:cs typeface="Arial"/>
              </a:rPr>
              <a:t>εκλογέας</a:t>
            </a:r>
            <a:r>
              <a:rPr dirty="0" sz="3300" spc="-10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ψηφίσει</a:t>
            </a:r>
            <a:r>
              <a:rPr dirty="0" sz="3300" spc="-10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2E7787"/>
                </a:solidFill>
                <a:latin typeface="Arial"/>
                <a:cs typeface="Arial"/>
              </a:rPr>
              <a:t>περισσότερους</a:t>
            </a:r>
            <a:r>
              <a:rPr dirty="0" sz="3300" spc="-10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από</a:t>
            </a:r>
            <a:r>
              <a:rPr dirty="0" sz="3300" spc="-114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ένα</a:t>
            </a:r>
            <a:r>
              <a:rPr dirty="0" sz="3300" spc="-10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2E7787"/>
                </a:solidFill>
                <a:latin typeface="Arial"/>
                <a:cs typeface="Arial"/>
              </a:rPr>
              <a:t>κομματικούς συνδυασμούς</a:t>
            </a:r>
            <a:r>
              <a:rPr dirty="0" sz="3300" spc="-12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ή/και</a:t>
            </a:r>
            <a:r>
              <a:rPr dirty="0" sz="3300" spc="-114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μεμονωμένο</a:t>
            </a:r>
            <a:r>
              <a:rPr dirty="0" sz="3300" spc="-10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υποψήφιο,</a:t>
            </a:r>
            <a:r>
              <a:rPr dirty="0" sz="3300" spc="-114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το</a:t>
            </a:r>
            <a:r>
              <a:rPr dirty="0" sz="3300" spc="-12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ψηφοδέλτιο</a:t>
            </a:r>
            <a:r>
              <a:rPr dirty="0" sz="3300" spc="-10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θεωρείται</a:t>
            </a:r>
            <a:r>
              <a:rPr dirty="0" sz="3300" spc="-114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άκυρο</a:t>
            </a:r>
            <a:r>
              <a:rPr dirty="0" sz="3300" spc="-10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και</a:t>
            </a:r>
            <a:r>
              <a:rPr dirty="0" sz="3300" spc="-114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25">
                <a:solidFill>
                  <a:srgbClr val="2E7787"/>
                </a:solidFill>
                <a:latin typeface="Arial"/>
                <a:cs typeface="Arial"/>
              </a:rPr>
              <a:t>δεν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λαμβάνεται</a:t>
            </a:r>
            <a:r>
              <a:rPr dirty="0" sz="3300" spc="-13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υπόψη</a:t>
            </a:r>
            <a:r>
              <a:rPr dirty="0" sz="3300" spc="-12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κατά</a:t>
            </a:r>
            <a:r>
              <a:rPr dirty="0" sz="3300" spc="-12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την</a:t>
            </a:r>
            <a:r>
              <a:rPr dirty="0" sz="3300" spc="-12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καταμέτρηση</a:t>
            </a:r>
            <a:r>
              <a:rPr dirty="0" sz="3300" spc="-12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των</a:t>
            </a:r>
            <a:r>
              <a:rPr dirty="0" sz="3300" spc="-114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ψήφων</a:t>
            </a:r>
            <a:endParaRPr sz="33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4298" rIns="0" bIns="0" rtlCol="0" vert="horz">
            <a:spAutoFit/>
          </a:bodyPr>
          <a:lstStyle/>
          <a:p>
            <a:pPr marL="418465">
              <a:lnSpc>
                <a:spcPct val="100000"/>
              </a:lnSpc>
              <a:spcBef>
                <a:spcPts val="95"/>
              </a:spcBef>
            </a:pPr>
            <a:r>
              <a:rPr dirty="0" spc="80">
                <a:solidFill>
                  <a:srgbClr val="E28B18"/>
                </a:solidFill>
              </a:rPr>
              <a:t>Έγκυρα</a:t>
            </a:r>
            <a:r>
              <a:rPr dirty="0" spc="280">
                <a:solidFill>
                  <a:srgbClr val="E28B18"/>
                </a:solidFill>
              </a:rPr>
              <a:t> </a:t>
            </a:r>
            <a:r>
              <a:rPr dirty="0" spc="70">
                <a:solidFill>
                  <a:srgbClr val="E28B18"/>
                </a:solidFill>
              </a:rPr>
              <a:t>ψηφοδέλτια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73370" y="482073"/>
            <a:ext cx="2604217" cy="984676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06559" y="2029555"/>
            <a:ext cx="17059910" cy="6725920"/>
          </a:xfrm>
          <a:prstGeom prst="rect">
            <a:avLst/>
          </a:prstGeom>
        </p:spPr>
        <p:txBody>
          <a:bodyPr wrap="square" lIns="0" tIns="1828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Ο/η</a:t>
            </a:r>
            <a:r>
              <a:rPr dirty="0" sz="3300" spc="-14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Προεδρεύων</a:t>
            </a:r>
            <a:r>
              <a:rPr dirty="0" sz="3300" spc="-9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υπάλληλος</a:t>
            </a:r>
            <a:r>
              <a:rPr dirty="0" sz="3300" spc="-14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απορρίπτει</a:t>
            </a:r>
            <a:r>
              <a:rPr dirty="0" sz="3300" spc="-13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ως</a:t>
            </a:r>
            <a:r>
              <a:rPr dirty="0" sz="3300" spc="-14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άκυρο</a:t>
            </a:r>
            <a:r>
              <a:rPr dirty="0" sz="3300" spc="-14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οποιοδήποτε</a:t>
            </a:r>
            <a:r>
              <a:rPr dirty="0" sz="3300" spc="-114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ψηφοδέλτιο:</a:t>
            </a:r>
            <a:endParaRPr sz="3300">
              <a:latin typeface="Arial"/>
              <a:cs typeface="Arial"/>
            </a:endParaRPr>
          </a:p>
          <a:p>
            <a:pPr marL="625475" indent="-612775">
              <a:lnSpc>
                <a:spcPct val="100000"/>
              </a:lnSpc>
              <a:spcBef>
                <a:spcPts val="1625"/>
              </a:spcBef>
              <a:buSzPct val="119696"/>
              <a:buAutoNum type="arabicPeriod"/>
              <a:tabLst>
                <a:tab pos="625475" algn="l"/>
              </a:tabLst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Δεν</a:t>
            </a:r>
            <a:r>
              <a:rPr dirty="0" sz="3300" spc="-9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φέρει</a:t>
            </a:r>
            <a:r>
              <a:rPr dirty="0" sz="3300" spc="-5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την</a:t>
            </a:r>
            <a:r>
              <a:rPr dirty="0" sz="3300" spc="-7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επίσημη</a:t>
            </a:r>
            <a:r>
              <a:rPr dirty="0" sz="3300" spc="-8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2E7787"/>
                </a:solidFill>
                <a:latin typeface="Arial"/>
                <a:cs typeface="Arial"/>
              </a:rPr>
              <a:t>σφραγίδα</a:t>
            </a:r>
            <a:endParaRPr sz="3300">
              <a:latin typeface="Arial"/>
              <a:cs typeface="Arial"/>
            </a:endParaRPr>
          </a:p>
          <a:p>
            <a:pPr marL="625475" indent="-612775">
              <a:lnSpc>
                <a:spcPct val="100000"/>
              </a:lnSpc>
              <a:spcBef>
                <a:spcPts val="1495"/>
              </a:spcBef>
              <a:buSzPct val="119696"/>
              <a:buAutoNum type="arabicPeriod"/>
              <a:tabLst>
                <a:tab pos="625475" algn="l"/>
              </a:tabLst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Που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περιέχει</a:t>
            </a:r>
            <a:r>
              <a:rPr dirty="0" sz="3300" spc="-8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οποιοδήποτε</a:t>
            </a:r>
            <a:r>
              <a:rPr dirty="0" sz="3300" spc="-7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γράμμα</a:t>
            </a:r>
            <a:r>
              <a:rPr dirty="0" sz="3300" spc="-8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ή</a:t>
            </a:r>
            <a:r>
              <a:rPr dirty="0" sz="3300" spc="-10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σημείο</a:t>
            </a:r>
            <a:r>
              <a:rPr dirty="0" sz="3300" spc="-9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με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το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οποίο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μπορεί</a:t>
            </a:r>
            <a:r>
              <a:rPr dirty="0" sz="3300" spc="-9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να</a:t>
            </a:r>
            <a:r>
              <a:rPr dirty="0" sz="3300" spc="-9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διαπιστωθεί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50">
                <a:solidFill>
                  <a:srgbClr val="2E7787"/>
                </a:solidFill>
                <a:latin typeface="Arial"/>
                <a:cs typeface="Arial"/>
              </a:rPr>
              <a:t>η</a:t>
            </a:r>
            <a:endParaRPr sz="3300">
              <a:latin typeface="Arial"/>
              <a:cs typeface="Arial"/>
            </a:endParaRPr>
          </a:p>
          <a:p>
            <a:pPr marL="625475">
              <a:lnSpc>
                <a:spcPct val="100000"/>
              </a:lnSpc>
              <a:spcBef>
                <a:spcPts val="660"/>
              </a:spcBef>
            </a:pP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ταυτότητα</a:t>
            </a:r>
            <a:r>
              <a:rPr dirty="0" sz="3300" spc="-15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του/της</a:t>
            </a:r>
            <a:r>
              <a:rPr dirty="0" sz="3300" spc="-15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2E7787"/>
                </a:solidFill>
                <a:latin typeface="Arial"/>
                <a:cs typeface="Arial"/>
              </a:rPr>
              <a:t>εκλογέα</a:t>
            </a:r>
            <a:endParaRPr sz="3300">
              <a:latin typeface="Arial"/>
              <a:cs typeface="Arial"/>
            </a:endParaRPr>
          </a:p>
          <a:p>
            <a:pPr marL="625475" marR="2251710" indent="-613410">
              <a:lnSpc>
                <a:spcPct val="113900"/>
              </a:lnSpc>
              <a:spcBef>
                <a:spcPts val="965"/>
              </a:spcBef>
              <a:buSzPct val="119696"/>
              <a:buAutoNum type="arabicPeriod" startAt="3"/>
              <a:tabLst>
                <a:tab pos="625475" algn="l"/>
              </a:tabLst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Από</a:t>
            </a:r>
            <a:r>
              <a:rPr dirty="0" sz="3300" spc="-10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το</a:t>
            </a:r>
            <a:r>
              <a:rPr dirty="0" sz="3300" spc="-9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οποίο</a:t>
            </a:r>
            <a:r>
              <a:rPr dirty="0" sz="3300" spc="-7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ελλείπει</a:t>
            </a:r>
            <a:r>
              <a:rPr dirty="0" sz="3300" spc="-9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οποιοδήποτε</a:t>
            </a:r>
            <a:r>
              <a:rPr dirty="0" sz="3300" spc="-9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ουσιώδες</a:t>
            </a:r>
            <a:r>
              <a:rPr dirty="0" sz="3300" spc="-10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μέρος</a:t>
            </a:r>
            <a:r>
              <a:rPr dirty="0" sz="3300" spc="-10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του</a:t>
            </a:r>
            <a:r>
              <a:rPr dirty="0" sz="3300" spc="-10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ή</a:t>
            </a:r>
            <a:r>
              <a:rPr dirty="0" sz="3300" spc="-9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το</a:t>
            </a:r>
            <a:r>
              <a:rPr dirty="0" sz="3300" spc="-10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οποίο</a:t>
            </a:r>
            <a:r>
              <a:rPr dirty="0" sz="3300" spc="-9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είναι ασυμπλήρωτο*</a:t>
            </a:r>
            <a:endParaRPr sz="3300">
              <a:latin typeface="Arial"/>
              <a:cs typeface="Arial"/>
            </a:endParaRPr>
          </a:p>
          <a:p>
            <a:pPr marL="625475" marR="5080" indent="-613410">
              <a:lnSpc>
                <a:spcPct val="113900"/>
              </a:lnSpc>
              <a:spcBef>
                <a:spcPts val="965"/>
              </a:spcBef>
              <a:buSzPct val="119696"/>
              <a:buAutoNum type="arabicPeriod" startAt="3"/>
              <a:tabLst>
                <a:tab pos="625475" algn="l"/>
              </a:tabLst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Το</a:t>
            </a:r>
            <a:r>
              <a:rPr dirty="0" sz="3300" spc="-12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οποίο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δεν</a:t>
            </a:r>
            <a:r>
              <a:rPr dirty="0" sz="3300" spc="-10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περιέχει</a:t>
            </a:r>
            <a:r>
              <a:rPr dirty="0" sz="3300" spc="-12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όλους</a:t>
            </a:r>
            <a:r>
              <a:rPr dirty="0" sz="3300" spc="-114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τους</a:t>
            </a:r>
            <a:r>
              <a:rPr dirty="0" sz="3300" spc="-114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2E7787"/>
                </a:solidFill>
                <a:latin typeface="Arial"/>
                <a:cs typeface="Arial"/>
              </a:rPr>
              <a:t>συνδυασμούς</a:t>
            </a:r>
            <a:r>
              <a:rPr dirty="0" sz="3300" spc="-114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ή</a:t>
            </a:r>
            <a:r>
              <a:rPr dirty="0" sz="3300" spc="-114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2E7787"/>
                </a:solidFill>
                <a:latin typeface="Arial"/>
                <a:cs typeface="Arial"/>
              </a:rPr>
              <a:t>μεμονωμένους</a:t>
            </a:r>
            <a:r>
              <a:rPr dirty="0" sz="3300" spc="-10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υποψηφίους</a:t>
            </a:r>
            <a:r>
              <a:rPr dirty="0" sz="3300" spc="-9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25">
                <a:solidFill>
                  <a:srgbClr val="2E7787"/>
                </a:solidFill>
                <a:latin typeface="Arial"/>
                <a:cs typeface="Arial"/>
              </a:rPr>
              <a:t>που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λαμβάνουν</a:t>
            </a:r>
            <a:r>
              <a:rPr dirty="0" sz="3300" spc="-114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μέρος</a:t>
            </a:r>
            <a:r>
              <a:rPr dirty="0" sz="3300" spc="-10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στις</a:t>
            </a:r>
            <a:r>
              <a:rPr dirty="0" sz="3300" spc="-114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εκλογές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15"/>
              </a:spcBef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2E7787"/>
                </a:solidFill>
                <a:latin typeface="Arial"/>
                <a:cs typeface="Arial"/>
              </a:rPr>
              <a:t>*</a:t>
            </a:r>
            <a:r>
              <a:rPr dirty="0" sz="2800" spc="-5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E7787"/>
                </a:solidFill>
                <a:latin typeface="Arial"/>
                <a:cs typeface="Arial"/>
              </a:rPr>
              <a:t>Ατέλειες</a:t>
            </a:r>
            <a:r>
              <a:rPr dirty="0" sz="2800" spc="-6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E7787"/>
                </a:solidFill>
                <a:latin typeface="Arial"/>
                <a:cs typeface="Arial"/>
              </a:rPr>
              <a:t>που</a:t>
            </a:r>
            <a:r>
              <a:rPr dirty="0" sz="2800" spc="-5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E7787"/>
                </a:solidFill>
                <a:latin typeface="Arial"/>
                <a:cs typeface="Arial"/>
              </a:rPr>
              <a:t>οφείλονται</a:t>
            </a:r>
            <a:r>
              <a:rPr dirty="0" sz="2800" spc="-7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E7787"/>
                </a:solidFill>
                <a:latin typeface="Arial"/>
                <a:cs typeface="Arial"/>
              </a:rPr>
              <a:t>στο</a:t>
            </a:r>
            <a:r>
              <a:rPr dirty="0" sz="2800" spc="-6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E7787"/>
                </a:solidFill>
                <a:latin typeface="Arial"/>
                <a:cs typeface="Arial"/>
              </a:rPr>
              <a:t>χαρτί</a:t>
            </a:r>
            <a:r>
              <a:rPr dirty="0" sz="2800" spc="-5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E7787"/>
                </a:solidFill>
                <a:latin typeface="Arial"/>
                <a:cs typeface="Arial"/>
              </a:rPr>
              <a:t>και</a:t>
            </a:r>
            <a:r>
              <a:rPr dirty="0" sz="2800" spc="-6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E7787"/>
                </a:solidFill>
                <a:latin typeface="Arial"/>
                <a:cs typeface="Arial"/>
              </a:rPr>
              <a:t>τη</a:t>
            </a:r>
            <a:r>
              <a:rPr dirty="0" sz="2800" spc="-6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E7787"/>
                </a:solidFill>
                <a:latin typeface="Arial"/>
                <a:cs typeface="Arial"/>
              </a:rPr>
              <a:t>διαδικασία</a:t>
            </a:r>
            <a:r>
              <a:rPr dirty="0" sz="2800" spc="-8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E7787"/>
                </a:solidFill>
                <a:latin typeface="Arial"/>
                <a:cs typeface="Arial"/>
              </a:rPr>
              <a:t>εκτύπωσης,</a:t>
            </a:r>
            <a:r>
              <a:rPr dirty="0" sz="2800" spc="-5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E7787"/>
                </a:solidFill>
                <a:latin typeface="Arial"/>
                <a:cs typeface="Arial"/>
              </a:rPr>
              <a:t>δεν</a:t>
            </a:r>
            <a:r>
              <a:rPr dirty="0" sz="2800" spc="-5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E7787"/>
                </a:solidFill>
                <a:latin typeface="Arial"/>
                <a:cs typeface="Arial"/>
              </a:rPr>
              <a:t>καθιστούν</a:t>
            </a:r>
            <a:r>
              <a:rPr dirty="0" sz="2800" spc="-6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E7787"/>
                </a:solidFill>
                <a:latin typeface="Arial"/>
                <a:cs typeface="Arial"/>
              </a:rPr>
              <a:t>άκυρο</a:t>
            </a:r>
            <a:r>
              <a:rPr dirty="0" sz="2800" spc="-6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E7787"/>
                </a:solidFill>
                <a:latin typeface="Arial"/>
                <a:cs typeface="Arial"/>
              </a:rPr>
              <a:t>το</a:t>
            </a:r>
            <a:r>
              <a:rPr dirty="0" sz="2800" spc="-5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2E7787"/>
                </a:solidFill>
                <a:latin typeface="Arial"/>
                <a:cs typeface="Arial"/>
              </a:rPr>
              <a:t>ψηφοδέλτιο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32722" rIns="0" bIns="0" rtlCol="0" vert="horz">
            <a:spAutoFit/>
          </a:bodyPr>
          <a:lstStyle/>
          <a:p>
            <a:pPr marL="86360">
              <a:lnSpc>
                <a:spcPct val="100000"/>
              </a:lnSpc>
              <a:spcBef>
                <a:spcPts val="95"/>
              </a:spcBef>
            </a:pPr>
            <a:r>
              <a:rPr dirty="0" spc="75">
                <a:solidFill>
                  <a:srgbClr val="E28B18"/>
                </a:solidFill>
              </a:rPr>
              <a:t>Άκυρα</a:t>
            </a:r>
            <a:r>
              <a:rPr dirty="0" spc="280">
                <a:solidFill>
                  <a:srgbClr val="E28B18"/>
                </a:solidFill>
              </a:rPr>
              <a:t> </a:t>
            </a:r>
            <a:r>
              <a:rPr dirty="0" spc="70">
                <a:solidFill>
                  <a:srgbClr val="E28B18"/>
                </a:solidFill>
              </a:rPr>
              <a:t>ψηφοδέλτια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73370" y="482073"/>
            <a:ext cx="2604217" cy="984676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06559" y="2271859"/>
            <a:ext cx="17749520" cy="681164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625475" marR="1927860" indent="-613410">
              <a:lnSpc>
                <a:spcPts val="4750"/>
              </a:lnSpc>
              <a:spcBef>
                <a:spcPts val="390"/>
              </a:spcBef>
              <a:buClr>
                <a:srgbClr val="2E7787"/>
              </a:buClr>
              <a:buSzPct val="119696"/>
              <a:buFont typeface="Arial"/>
              <a:buAutoNum type="arabicPeriod" startAt="5"/>
              <a:tabLst>
                <a:tab pos="625475" algn="l"/>
              </a:tabLst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Στο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οποίο</a:t>
            </a:r>
            <a:r>
              <a:rPr dirty="0" sz="3300" spc="-8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ο/η</a:t>
            </a:r>
            <a:r>
              <a:rPr dirty="0" sz="3300" spc="-9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εκλογέας</a:t>
            </a:r>
            <a:r>
              <a:rPr dirty="0" sz="3300" spc="-8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έχει</a:t>
            </a:r>
            <a:r>
              <a:rPr dirty="0" sz="3300" spc="-7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ψηφίσει</a:t>
            </a:r>
            <a:r>
              <a:rPr dirty="0" sz="3300" spc="-5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δύο</a:t>
            </a:r>
            <a:r>
              <a:rPr dirty="0" sz="3300" spc="-9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ή</a:t>
            </a:r>
            <a:r>
              <a:rPr dirty="0" sz="3300" spc="-9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2E7787"/>
                </a:solidFill>
                <a:latin typeface="Arial"/>
                <a:cs typeface="Arial"/>
              </a:rPr>
              <a:t>περισσότερους</a:t>
            </a:r>
            <a:r>
              <a:rPr dirty="0" sz="3300" spc="-7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2E7787"/>
                </a:solidFill>
                <a:latin typeface="Arial"/>
                <a:cs typeface="Arial"/>
              </a:rPr>
              <a:t>συνδυασμούς</a:t>
            </a:r>
            <a:r>
              <a:rPr dirty="0" sz="3300" spc="-7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ή</a:t>
            </a:r>
            <a:r>
              <a:rPr dirty="0" sz="3300" spc="-8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2E7787"/>
                </a:solidFill>
                <a:latin typeface="Arial"/>
                <a:cs typeface="Arial"/>
              </a:rPr>
              <a:t>ένα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συνδυασμό</a:t>
            </a:r>
            <a:r>
              <a:rPr dirty="0" sz="3300" spc="-13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και</a:t>
            </a:r>
            <a:r>
              <a:rPr dirty="0" sz="3300" spc="-12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ένα</a:t>
            </a:r>
            <a:r>
              <a:rPr dirty="0" sz="3300" spc="-13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μεμονωμένο</a:t>
            </a:r>
            <a:r>
              <a:rPr dirty="0" sz="3300" spc="-12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2E7787"/>
                </a:solidFill>
                <a:latin typeface="Arial"/>
                <a:cs typeface="Arial"/>
              </a:rPr>
              <a:t>υποψήφιο</a:t>
            </a:r>
            <a:endParaRPr sz="3300">
              <a:latin typeface="Arial"/>
              <a:cs typeface="Arial"/>
            </a:endParaRPr>
          </a:p>
          <a:p>
            <a:pPr marL="624205" marR="42545" indent="-612140">
              <a:lnSpc>
                <a:spcPct val="113999"/>
              </a:lnSpc>
              <a:spcBef>
                <a:spcPts val="665"/>
              </a:spcBef>
              <a:buSzPct val="119696"/>
              <a:buAutoNum type="arabicPeriod" startAt="5"/>
              <a:tabLst>
                <a:tab pos="625475" algn="l"/>
              </a:tabLst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Στο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οποίο</a:t>
            </a:r>
            <a:r>
              <a:rPr dirty="0" sz="3300" spc="-9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ο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εκλογέας</a:t>
            </a:r>
            <a:r>
              <a:rPr dirty="0" sz="3300" spc="-8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σημείωσε</a:t>
            </a:r>
            <a:r>
              <a:rPr dirty="0" sz="3300" spc="-7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οποιοδήποτε</a:t>
            </a:r>
            <a:r>
              <a:rPr dirty="0" sz="3300" spc="-8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άλλο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σημείο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ή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γράμμα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ή</a:t>
            </a:r>
            <a:r>
              <a:rPr dirty="0" sz="3300" spc="-9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αριθμό,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εκτός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από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25">
                <a:solidFill>
                  <a:srgbClr val="2E7787"/>
                </a:solidFill>
                <a:latin typeface="Arial"/>
                <a:cs typeface="Arial"/>
              </a:rPr>
              <a:t>τα </a:t>
            </a:r>
            <a:r>
              <a:rPr dirty="0" sz="3300" spc="-25">
                <a:solidFill>
                  <a:srgbClr val="2E7787"/>
                </a:solidFill>
                <a:latin typeface="Arial"/>
                <a:cs typeface="Arial"/>
              </a:rPr>
              <a:t>	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καθοριζόμενα</a:t>
            </a:r>
            <a:r>
              <a:rPr dirty="0" sz="3300" spc="-6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σημεία</a:t>
            </a:r>
            <a:r>
              <a:rPr dirty="0" sz="3300" spc="-6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"Χ"</a:t>
            </a:r>
            <a:r>
              <a:rPr dirty="0" sz="3300" spc="-6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ή</a:t>
            </a:r>
            <a:r>
              <a:rPr dirty="0" sz="3300" spc="-8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"+"</a:t>
            </a:r>
            <a:r>
              <a:rPr dirty="0" sz="3300" spc="-7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ή</a:t>
            </a:r>
            <a:r>
              <a:rPr dirty="0" sz="3300" spc="-8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2E7787"/>
                </a:solidFill>
                <a:latin typeface="Arial"/>
                <a:cs typeface="Arial"/>
              </a:rPr>
              <a:t>"√"</a:t>
            </a:r>
            <a:endParaRPr sz="3300">
              <a:latin typeface="Arial"/>
              <a:cs typeface="Arial"/>
            </a:endParaRPr>
          </a:p>
          <a:p>
            <a:pPr marL="625475" marR="5080" indent="-613410">
              <a:lnSpc>
                <a:spcPct val="113900"/>
              </a:lnSpc>
              <a:spcBef>
                <a:spcPts val="965"/>
              </a:spcBef>
              <a:buSzPct val="119696"/>
              <a:buAutoNum type="arabicPeriod" startAt="5"/>
              <a:tabLst>
                <a:tab pos="625475" algn="l"/>
              </a:tabLst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Στο</a:t>
            </a:r>
            <a:r>
              <a:rPr dirty="0" sz="3300" spc="-11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οποίο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ο/η</a:t>
            </a:r>
            <a:r>
              <a:rPr dirty="0" sz="3300" spc="-11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εκλογέας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έχει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ψηφίσει</a:t>
            </a:r>
            <a:r>
              <a:rPr dirty="0" sz="3300" spc="-8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με</a:t>
            </a:r>
            <a:r>
              <a:rPr dirty="0" sz="3300" spc="-7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πέννα</a:t>
            </a:r>
            <a:r>
              <a:rPr dirty="0" sz="3300" spc="-10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οιουδήποτε</a:t>
            </a:r>
            <a:r>
              <a:rPr dirty="0" sz="3300" spc="-9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άλλου</a:t>
            </a:r>
            <a:r>
              <a:rPr dirty="0" sz="3300" spc="-11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χρώματος</a:t>
            </a:r>
            <a:r>
              <a:rPr dirty="0" sz="3300" spc="-8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εκτός</a:t>
            </a:r>
            <a:r>
              <a:rPr dirty="0" sz="3300" spc="-11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από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25">
                <a:solidFill>
                  <a:srgbClr val="2E7787"/>
                </a:solidFill>
                <a:latin typeface="Arial"/>
                <a:cs typeface="Arial"/>
              </a:rPr>
              <a:t>τις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πέννες</a:t>
            </a:r>
            <a:r>
              <a:rPr dirty="0" sz="3300" spc="-9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χρώματος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μπλε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ή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μαύρου,</a:t>
            </a:r>
            <a:r>
              <a:rPr dirty="0" sz="3300" spc="-9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που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διατίθενται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για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το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σκοπό</a:t>
            </a:r>
            <a:r>
              <a:rPr dirty="0" sz="3300" spc="-8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20">
                <a:solidFill>
                  <a:srgbClr val="2E7787"/>
                </a:solidFill>
                <a:latin typeface="Arial"/>
                <a:cs typeface="Arial"/>
              </a:rPr>
              <a:t>αυτό</a:t>
            </a:r>
            <a:endParaRPr sz="3300">
              <a:latin typeface="Arial"/>
              <a:cs typeface="Arial"/>
            </a:endParaRPr>
          </a:p>
          <a:p>
            <a:pPr marL="625475" indent="-612775">
              <a:lnSpc>
                <a:spcPct val="100000"/>
              </a:lnSpc>
              <a:spcBef>
                <a:spcPts val="1625"/>
              </a:spcBef>
              <a:buSzPct val="119696"/>
              <a:buAutoNum type="arabicPeriod" startAt="5"/>
              <a:tabLst>
                <a:tab pos="625475" algn="l"/>
              </a:tabLst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Αν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είναι</a:t>
            </a:r>
            <a:r>
              <a:rPr dirty="0" sz="3300" spc="-7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αδύνατη</a:t>
            </a:r>
            <a:r>
              <a:rPr dirty="0" sz="3300" spc="-10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η</a:t>
            </a:r>
            <a:r>
              <a:rPr dirty="0" sz="3300" spc="-10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εξακρίβωση</a:t>
            </a:r>
            <a:r>
              <a:rPr dirty="0" sz="3300" spc="-9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της</a:t>
            </a:r>
            <a:r>
              <a:rPr dirty="0" sz="3300" spc="-10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θέλησης</a:t>
            </a:r>
            <a:r>
              <a:rPr dirty="0" sz="3300" spc="-8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του</a:t>
            </a:r>
            <a:r>
              <a:rPr dirty="0" sz="3300" spc="-9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2E7787"/>
                </a:solidFill>
                <a:latin typeface="Arial"/>
                <a:cs typeface="Arial"/>
              </a:rPr>
              <a:t>εκλογέα</a:t>
            </a:r>
            <a:endParaRPr sz="3300">
              <a:latin typeface="Arial"/>
              <a:cs typeface="Arial"/>
            </a:endParaRPr>
          </a:p>
          <a:p>
            <a:pPr marL="625475" marR="1452880" indent="-613410">
              <a:lnSpc>
                <a:spcPct val="113900"/>
              </a:lnSpc>
              <a:spcBef>
                <a:spcPts val="835"/>
              </a:spcBef>
              <a:buSzPct val="119696"/>
              <a:buAutoNum type="arabicPeriod" startAt="5"/>
              <a:tabLst>
                <a:tab pos="625475" algn="l"/>
              </a:tabLst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Το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λευκό</a:t>
            </a:r>
            <a:r>
              <a:rPr dirty="0" sz="3300" spc="-10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ψηφοδέλτιο</a:t>
            </a:r>
            <a:r>
              <a:rPr dirty="0" sz="3300" spc="-85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είναι</a:t>
            </a:r>
            <a:r>
              <a:rPr dirty="0" sz="3300" spc="-9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2E7787"/>
                </a:solidFill>
                <a:latin typeface="Arial"/>
                <a:cs typeface="Arial"/>
              </a:rPr>
              <a:t>άκυρο</a:t>
            </a:r>
            <a:r>
              <a:rPr dirty="0" sz="3300" spc="-120" b="1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γιατί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είναι</a:t>
            </a:r>
            <a:r>
              <a:rPr dirty="0" sz="3300" spc="-9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αδύνατο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να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εξακριβωθεί</a:t>
            </a:r>
            <a:r>
              <a:rPr dirty="0" sz="3300" spc="-8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η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θέληση</a:t>
            </a:r>
            <a:r>
              <a:rPr dirty="0" sz="3300" spc="-7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25">
                <a:solidFill>
                  <a:srgbClr val="2E7787"/>
                </a:solidFill>
                <a:latin typeface="Arial"/>
                <a:cs typeface="Arial"/>
              </a:rPr>
              <a:t>του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εκλογέα,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αλλά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καταμετράται</a:t>
            </a:r>
            <a:r>
              <a:rPr dirty="0" sz="3300" spc="-13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και</a:t>
            </a:r>
            <a:r>
              <a:rPr dirty="0" sz="3300" spc="-10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καταγράφεται</a:t>
            </a:r>
            <a:r>
              <a:rPr dirty="0" sz="3300" spc="-10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χωριστά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από</a:t>
            </a:r>
            <a:r>
              <a:rPr dirty="0" sz="3300" spc="-9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τα</a:t>
            </a:r>
            <a:r>
              <a:rPr dirty="0" sz="3300" spc="-10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υπόλοιπα</a:t>
            </a:r>
            <a:r>
              <a:rPr dirty="0" sz="3300" spc="-8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20">
                <a:solidFill>
                  <a:srgbClr val="2E7787"/>
                </a:solidFill>
                <a:latin typeface="Arial"/>
                <a:cs typeface="Arial"/>
              </a:rPr>
              <a:t>άκυρα</a:t>
            </a:r>
            <a:endParaRPr sz="3300">
              <a:latin typeface="Arial"/>
              <a:cs typeface="Arial"/>
            </a:endParaRPr>
          </a:p>
          <a:p>
            <a:pPr marL="625475">
              <a:lnSpc>
                <a:spcPct val="100000"/>
              </a:lnSpc>
              <a:spcBef>
                <a:spcPts val="790"/>
              </a:spcBef>
            </a:pP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ψηφοδέλτια,</a:t>
            </a:r>
            <a:r>
              <a:rPr dirty="0" sz="3300" spc="-14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για</a:t>
            </a:r>
            <a:r>
              <a:rPr dirty="0" sz="3300" spc="-145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2E7787"/>
                </a:solidFill>
                <a:latin typeface="Arial"/>
                <a:cs typeface="Arial"/>
              </a:rPr>
              <a:t>στατιστικούς</a:t>
            </a:r>
            <a:r>
              <a:rPr dirty="0" sz="3300" spc="-150">
                <a:solidFill>
                  <a:srgbClr val="2E7787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2E7787"/>
                </a:solidFill>
                <a:latin typeface="Arial"/>
                <a:cs typeface="Arial"/>
              </a:rPr>
              <a:t>λόγους</a:t>
            </a:r>
            <a:endParaRPr sz="33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9788" rIns="0" bIns="0" rtlCol="0" vert="horz">
            <a:spAutoFit/>
          </a:bodyPr>
          <a:lstStyle/>
          <a:p>
            <a:pPr marL="86360">
              <a:lnSpc>
                <a:spcPct val="100000"/>
              </a:lnSpc>
              <a:spcBef>
                <a:spcPts val="95"/>
              </a:spcBef>
            </a:pPr>
            <a:r>
              <a:rPr dirty="0" spc="75">
                <a:solidFill>
                  <a:srgbClr val="E28B18"/>
                </a:solidFill>
              </a:rPr>
              <a:t>Άκυρα</a:t>
            </a:r>
            <a:r>
              <a:rPr dirty="0" spc="280">
                <a:solidFill>
                  <a:srgbClr val="E28B18"/>
                </a:solidFill>
              </a:rPr>
              <a:t> </a:t>
            </a:r>
            <a:r>
              <a:rPr dirty="0" spc="70">
                <a:solidFill>
                  <a:srgbClr val="E28B18"/>
                </a:solidFill>
              </a:rPr>
              <a:t>ψηφοδέλτια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75451" y="484086"/>
            <a:ext cx="2600565" cy="984438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/>
              <a:t>ΥΠΟΥΡΓΕΙΟ</a:t>
            </a:r>
            <a:r>
              <a:rPr dirty="0" spc="-65"/>
              <a:t> </a:t>
            </a:r>
            <a:r>
              <a:rPr dirty="0" spc="-10"/>
              <a:t>ΕΣΩΤΕΡΙΚΩΝ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Menelaos Vassiliou</dc:creator>
  <dc:title>PowerPoint Presentation</dc:title>
  <dcterms:created xsi:type="dcterms:W3CDTF">2024-05-29T04:27:35Z</dcterms:created>
  <dcterms:modified xsi:type="dcterms:W3CDTF">2024-05-29T04:27:35Z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2024-05-24T00:00:00Z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2024-05-29T00:00:00Z</vt:filetime>
  </property>
  <property fmtid="{D5CDD505-2E9C-101B-9397-08002B2CF9AE}" pid="5" name="Producer">
    <vt:lpwstr>3-Heights(TM) PDF Security Shell 4.8.25.2 (http://www.pdf-tools.com)</vt:lpwstr>
  </property>
</Properties>
</file>